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596" r:id="rId3"/>
    <p:sldId id="598" r:id="rId4"/>
    <p:sldId id="601" r:id="rId5"/>
    <p:sldId id="602" r:id="rId6"/>
    <p:sldId id="618" r:id="rId7"/>
    <p:sldId id="620" r:id="rId8"/>
    <p:sldId id="600" r:id="rId9"/>
    <p:sldId id="604" r:id="rId10"/>
    <p:sldId id="614" r:id="rId11"/>
    <p:sldId id="605" r:id="rId12"/>
    <p:sldId id="615" r:id="rId13"/>
    <p:sldId id="617" r:id="rId14"/>
    <p:sldId id="619" r:id="rId15"/>
    <p:sldId id="607" r:id="rId16"/>
    <p:sldId id="556" r:id="rId17"/>
    <p:sldId id="613" r:id="rId1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33CC"/>
    <a:srgbClr val="D2C121"/>
    <a:srgbClr val="FF9900"/>
    <a:srgbClr val="3399FF"/>
    <a:srgbClr val="777777"/>
    <a:srgbClr val="5F5F5F"/>
    <a:srgbClr val="CFB879"/>
    <a:srgbClr val="D3B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77598" autoAdjust="0"/>
  </p:normalViewPr>
  <p:slideViewPr>
    <p:cSldViewPr>
      <p:cViewPr>
        <p:scale>
          <a:sx n="40" d="100"/>
          <a:sy n="40" d="100"/>
        </p:scale>
        <p:origin x="1984" y="2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9D9F374-4771-466A-B2C2-342F2E58A05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0AA532B-27D3-4AB6-B862-8C914099E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70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A532B-27D3-4AB6-B862-8C914099E5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4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Jamison’s (now at LM)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A532B-27D3-4AB6-B862-8C914099E5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2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Jamison’s (now at LM)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A532B-27D3-4AB6-B862-8C914099E5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5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Aastha’s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A532B-27D3-4AB6-B862-8C914099E5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16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Aastha’s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A532B-27D3-4AB6-B862-8C914099E5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8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A532B-27D3-4AB6-B862-8C914099E5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Nick’s work (non-CAML </a:t>
            </a:r>
            <a:r>
              <a:rPr lang="en-US" dirty="0" err="1"/>
              <a:t>MTurk</a:t>
            </a:r>
            <a:r>
              <a:rPr lang="en-US" dirty="0"/>
              <a:t> study w/ Dan </a:t>
            </a:r>
            <a:r>
              <a:rPr lang="en-US" dirty="0" err="1"/>
              <a:t>Szafir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A532B-27D3-4AB6-B862-8C914099E5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2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09800" y="6476999"/>
            <a:ext cx="1244600" cy="304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920F477-A333-47FC-BB06-02C19B3478B5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16675"/>
            <a:ext cx="3860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6269" y="645395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616200" y="152400"/>
            <a:ext cx="7137400" cy="6269314"/>
          </a:xfrm>
          <a:prstGeom prst="rect">
            <a:avLst/>
          </a:prstGeom>
          <a:blipFill dpi="0" rotWithShape="1">
            <a:blip r:embed="rId2">
              <a:alphaModFix am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4AC6B12-3AC2-4209-8A0A-362D76F33827}" type="datetime1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6269" y="645395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A77EC93-EC3C-4BD8-A0C7-2E4F03997F10}" type="datetime1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6269" y="645395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 bwMode="auto">
          <a:xfrm>
            <a:off x="0" y="990600"/>
            <a:ext cx="12192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228600"/>
            <a:ext cx="10972800" cy="762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16225-8ECC-4F34-B229-302F56260F3A}" type="datetime1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9600" y="66294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265238"/>
            <a:ext cx="10972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357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584AFC2-DEC2-4139-8036-F0DD6A55FEBB}" type="datetime1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6269" y="645395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 bwMode="auto">
          <a:xfrm>
            <a:off x="0" y="990600"/>
            <a:ext cx="12192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B07CDEA-30CD-4854-80C7-852A7B4A6ABC}" type="datetime1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6269" y="645395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6F1E0B7-AD4B-49D6-B30A-40464FC9DCE6}" type="datetime1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6269" y="645395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B73960-FD8B-446C-B6BD-07C77E589498}" type="datetime1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06269" y="6453955"/>
            <a:ext cx="533400" cy="365125"/>
          </a:xfrm>
          <a:prstGeom prst="rect">
            <a:avLst/>
          </a:prstGeo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C06EC1F-0333-4EAB-9E5A-C2A92E1A31BB}" type="datetime1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06269" y="645395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DEF4951-1E47-414C-A294-81F4EF9AB90F}" type="datetime1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06269" y="645395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0" y="990600"/>
            <a:ext cx="12192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BCCC18A-EEC9-40C6-A963-1AF52DC48C10}" type="datetime1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6269" y="649287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8542B57-33DE-422C-B215-AB78AC652098}" type="datetime1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06269" y="6453955"/>
            <a:ext cx="533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356351"/>
            <a:ext cx="12208042" cy="5016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UCB_logo-horiz_WHT–smal.eps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04800" y="6426195"/>
            <a:ext cx="1752600" cy="376667"/>
          </a:xfrm>
          <a:prstGeom prst="rect">
            <a:avLst/>
          </a:prstGeom>
        </p:spPr>
      </p:pic>
      <p:grpSp>
        <p:nvGrpSpPr>
          <p:cNvPr id="26" name="Group 25"/>
          <p:cNvGrpSpPr>
            <a:grpSpLocks noChangeAspect="1"/>
          </p:cNvGrpSpPr>
          <p:nvPr userDrawn="1"/>
        </p:nvGrpSpPr>
        <p:grpSpPr>
          <a:xfrm>
            <a:off x="11725989" y="6400800"/>
            <a:ext cx="389811" cy="418280"/>
            <a:chOff x="3998516" y="1419367"/>
            <a:chExt cx="4171796" cy="4476466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746357" y="3778637"/>
              <a:ext cx="0" cy="1479176"/>
            </a:xfrm>
            <a:prstGeom prst="line">
              <a:avLst/>
            </a:prstGeom>
            <a:ln w="12700">
              <a:solidFill>
                <a:srgbClr val="D2C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437036" y="3778637"/>
              <a:ext cx="0" cy="1479176"/>
            </a:xfrm>
            <a:prstGeom prst="line">
              <a:avLst/>
            </a:prstGeom>
            <a:ln w="12700">
              <a:solidFill>
                <a:srgbClr val="D2C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998516" y="4346726"/>
              <a:ext cx="0" cy="911087"/>
            </a:xfrm>
            <a:prstGeom prst="line">
              <a:avLst/>
            </a:prstGeom>
            <a:ln w="12700">
              <a:solidFill>
                <a:srgbClr val="D2C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170312" y="4349376"/>
              <a:ext cx="0" cy="911087"/>
            </a:xfrm>
            <a:prstGeom prst="line">
              <a:avLst/>
            </a:prstGeom>
            <a:ln w="12700">
              <a:solidFill>
                <a:srgbClr val="D2C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737374" y="2854531"/>
              <a:ext cx="0" cy="2403282"/>
            </a:xfrm>
            <a:prstGeom prst="line">
              <a:avLst/>
            </a:prstGeom>
            <a:ln w="12700">
              <a:solidFill>
                <a:srgbClr val="D2C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45102" y="2854531"/>
              <a:ext cx="351" cy="2403282"/>
            </a:xfrm>
            <a:prstGeom prst="line">
              <a:avLst/>
            </a:prstGeom>
            <a:ln w="12700">
              <a:solidFill>
                <a:srgbClr val="D2C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096000" y="1419367"/>
              <a:ext cx="0" cy="4476466"/>
            </a:xfrm>
            <a:prstGeom prst="line">
              <a:avLst/>
            </a:prstGeom>
            <a:ln w="12700">
              <a:solidFill>
                <a:srgbClr val="D2C1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Gill Sans MT" panose="020B05020201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.xml"/><Relationship Id="rId7" Type="http://schemas.openxmlformats.org/officeDocument/2006/relationships/image" Target="../media/image1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04641" y="523346"/>
            <a:ext cx="10280072" cy="16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Gill Sans MT" panose="020B0502020104020203" pitchFamily="34" charset="0"/>
              </a:rPr>
              <a:t>Generating Assurances Through ALPACA: </a:t>
            </a:r>
            <a:r>
              <a:rPr lang="en-US" u="sng" dirty="0">
                <a:latin typeface="Gill Sans MT" panose="020B0502020104020203" pitchFamily="34" charset="0"/>
              </a:rPr>
              <a:t>A</a:t>
            </a:r>
            <a:r>
              <a:rPr lang="en-US" dirty="0">
                <a:latin typeface="Gill Sans MT" panose="020B0502020104020203" pitchFamily="34" charset="0"/>
              </a:rPr>
              <a:t>utonomous </a:t>
            </a:r>
            <a:r>
              <a:rPr lang="en-US" u="sng" dirty="0">
                <a:latin typeface="Gill Sans MT" panose="020B0502020104020203" pitchFamily="34" charset="0"/>
              </a:rPr>
              <a:t>L</a:t>
            </a:r>
            <a:r>
              <a:rPr lang="en-US" dirty="0">
                <a:latin typeface="Gill Sans MT" panose="020B0502020104020203" pitchFamily="34" charset="0"/>
              </a:rPr>
              <a:t>earning with </a:t>
            </a:r>
            <a:r>
              <a:rPr lang="en-US" u="sng" dirty="0">
                <a:latin typeface="Gill Sans MT" panose="020B0502020104020203" pitchFamily="34" charset="0"/>
              </a:rPr>
              <a:t>P</a:t>
            </a:r>
            <a:r>
              <a:rPr lang="en-US" dirty="0">
                <a:latin typeface="Gill Sans MT" panose="020B0502020104020203" pitchFamily="34" charset="0"/>
              </a:rPr>
              <a:t>robability and </a:t>
            </a:r>
            <a:r>
              <a:rPr lang="en-US" u="sng" dirty="0">
                <a:latin typeface="Gill Sans MT" panose="020B0502020104020203" pitchFamily="34" charset="0"/>
              </a:rPr>
              <a:t>A</a:t>
            </a:r>
            <a:r>
              <a:rPr lang="en-US" dirty="0">
                <a:latin typeface="Gill Sans MT" panose="020B0502020104020203" pitchFamily="34" charset="0"/>
              </a:rPr>
              <a:t>bstraction for </a:t>
            </a:r>
            <a:r>
              <a:rPr lang="en-US" u="sng" dirty="0">
                <a:latin typeface="Gill Sans MT" panose="020B0502020104020203" pitchFamily="34" charset="0"/>
              </a:rPr>
              <a:t>C</a:t>
            </a:r>
            <a:r>
              <a:rPr lang="en-US" dirty="0">
                <a:latin typeface="Gill Sans MT" panose="020B0502020104020203" pitchFamily="34" charset="0"/>
              </a:rPr>
              <a:t>ompetency </a:t>
            </a:r>
            <a:r>
              <a:rPr lang="en-US" u="sng" dirty="0">
                <a:latin typeface="Gill Sans MT" panose="020B0502020104020203" pitchFamily="34" charset="0"/>
              </a:rPr>
              <a:t>A</a:t>
            </a:r>
            <a:r>
              <a:rPr lang="en-US" dirty="0">
                <a:latin typeface="Gill Sans MT" panose="020B0502020104020203" pitchFamily="34" charset="0"/>
              </a:rPr>
              <a:t>wareness</a:t>
            </a:r>
            <a:endParaRPr lang="en-US" sz="4400" dirty="0">
              <a:latin typeface="Gill Sans MT" panose="020B0502020104020203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66900" y="2197773"/>
            <a:ext cx="8458200" cy="1677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 Black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Nisar Ahmed</a:t>
            </a:r>
          </a:p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Associate Professor  </a:t>
            </a:r>
          </a:p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Ann and H.J. </a:t>
            </a:r>
            <a:r>
              <a:rPr lang="en-US" sz="2000" dirty="0" err="1">
                <a:solidFill>
                  <a:schemeClr val="tx1"/>
                </a:solidFill>
                <a:latin typeface="Gill Sans MT" panose="020B0502020104020203" pitchFamily="34" charset="0"/>
              </a:rPr>
              <a:t>Smead</a:t>
            </a:r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Aerospace Engineering Sciences</a:t>
            </a:r>
          </a:p>
          <a:p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University of Colorado at Boulder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635825" y="3886199"/>
            <a:ext cx="6817704" cy="990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 Black"/>
                <a:ea typeface="+mn-ea"/>
                <a:cs typeface="Arial Black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Raytheon AI Assurance Workshop</a:t>
            </a:r>
          </a:p>
          <a:p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August 10, 2023 </a:t>
            </a:r>
          </a:p>
        </p:txBody>
      </p:sp>
      <p:pic>
        <p:nvPicPr>
          <p:cNvPr id="7" name="Picture 2" descr="http://www.draper.com/sites/all/themes/draper/img/Draper-Primary-Logo-RGB.png">
            <a:extLst>
              <a:ext uri="{FF2B5EF4-FFF2-40B4-BE49-F238E27FC236}">
                <a16:creationId xmlns:a16="http://schemas.microsoft.com/office/drawing/2014/main" id="{86DABF71-1AAB-6018-3BA3-EF76C20A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373989"/>
            <a:ext cx="2976038" cy="35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138F32-DB0F-C5D0-9675-F2F21E83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33" y="5259795"/>
            <a:ext cx="2524267" cy="72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5E8CC6F-DBE0-0204-C770-EC5E8DD44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095" y="5259795"/>
            <a:ext cx="3390900" cy="65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mpus sexual misconduct town hall - University of Colorado Boulder">
            <a:extLst>
              <a:ext uri="{FF2B5EF4-FFF2-40B4-BE49-F238E27FC236}">
                <a16:creationId xmlns:a16="http://schemas.microsoft.com/office/drawing/2014/main" id="{ADE55D4C-E2ED-C898-05BC-AB8793AD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913668"/>
            <a:ext cx="1387737" cy="13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6FB7-3114-4290-8E93-AC56CDC0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76200"/>
            <a:ext cx="103124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Application: Simulated Small UAS Radio Surveillance </a:t>
            </a:r>
            <a:r>
              <a:rPr lang="en-US" sz="3100" dirty="0">
                <a:solidFill>
                  <a:srgbClr val="0000FF"/>
                </a:solidFill>
              </a:rPr>
              <a:t>[Conlon, et al SciTech 2022]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F7F31-3870-4784-930A-8D0E036F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1" name="Content Placeholder 1">
            <a:extLst>
              <a:ext uri="{FF2B5EF4-FFF2-40B4-BE49-F238E27FC236}">
                <a16:creationId xmlns:a16="http://schemas.microsoft.com/office/drawing/2014/main" id="{A4D7BD42-65B1-4844-B375-A37140D9E260}"/>
              </a:ext>
            </a:extLst>
          </p:cNvPr>
          <p:cNvSpPr txBox="1">
            <a:spLocks/>
          </p:cNvSpPr>
          <p:nvPr/>
        </p:nvSpPr>
        <p:spPr>
          <a:xfrm>
            <a:off x="152400" y="990600"/>
            <a:ext cx="12191999" cy="2362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Task: snoop on adversary radio comms tower:</a:t>
            </a:r>
          </a:p>
          <a:p>
            <a:r>
              <a:rPr lang="en-US" sz="2000" dirty="0">
                <a:latin typeface="Gill Sans MT" panose="020B0502020104020203" pitchFamily="34" charset="0"/>
              </a:rPr>
              <a:t>must avoid detection by ground sentry, while flying in non-uniform wind field</a:t>
            </a:r>
          </a:p>
          <a:p>
            <a:r>
              <a:rPr lang="en-US" sz="2000" b="1" dirty="0">
                <a:latin typeface="Gill Sans MT" panose="020B0502020104020203" pitchFamily="34" charset="0"/>
              </a:rPr>
              <a:t>must maintain altitude within given window</a:t>
            </a:r>
          </a:p>
          <a:p>
            <a:r>
              <a:rPr lang="en-US" sz="2000" b="1" dirty="0">
                <a:latin typeface="Gill Sans MT" panose="020B0502020104020203" pitchFamily="34" charset="0"/>
              </a:rPr>
              <a:t>must maximize time in data collection zone, with limited battery power</a:t>
            </a: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Supervisor decides on “go/no-go” for task using a priori competency reports…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108" name="Picture 107" descr="Chart, line chart&#10;&#10;Description automatically generated">
            <a:extLst>
              <a:ext uri="{FF2B5EF4-FFF2-40B4-BE49-F238E27FC236}">
                <a16:creationId xmlns:a16="http://schemas.microsoft.com/office/drawing/2014/main" id="{1269F729-0949-4267-801B-C42984D9C9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r="7136"/>
          <a:stretch/>
        </p:blipFill>
        <p:spPr>
          <a:xfrm>
            <a:off x="7667453" y="3113606"/>
            <a:ext cx="4336093" cy="3209375"/>
          </a:xfrm>
          <a:prstGeom prst="rect">
            <a:avLst/>
          </a:prstGeom>
        </p:spPr>
      </p:pic>
      <p:pic>
        <p:nvPicPr>
          <p:cNvPr id="109" name="Picture 108" descr="Chart, line chart&#10;&#10;Description automatically generated">
            <a:extLst>
              <a:ext uri="{FF2B5EF4-FFF2-40B4-BE49-F238E27FC236}">
                <a16:creationId xmlns:a16="http://schemas.microsoft.com/office/drawing/2014/main" id="{852A5000-01E4-4692-A2A7-BBE796C2E9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" r="6831"/>
          <a:stretch/>
        </p:blipFill>
        <p:spPr>
          <a:xfrm>
            <a:off x="3352800" y="3126306"/>
            <a:ext cx="4254500" cy="3196675"/>
          </a:xfrm>
          <a:prstGeom prst="rect">
            <a:avLst/>
          </a:prstGeom>
        </p:spPr>
      </p:pic>
      <p:pic>
        <p:nvPicPr>
          <p:cNvPr id="110" name="Picture 109" descr="Diagram&#10;&#10;Description automatically generated">
            <a:extLst>
              <a:ext uri="{FF2B5EF4-FFF2-40B4-BE49-F238E27FC236}">
                <a16:creationId xmlns:a16="http://schemas.microsoft.com/office/drawing/2014/main" id="{F022F282-5992-4F24-8724-F72456A2F1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4" y="3234559"/>
            <a:ext cx="3306088" cy="3047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2CA6B1-85A1-46FF-9CFD-9FB1190FBE75}"/>
              </a:ext>
            </a:extLst>
          </p:cNvPr>
          <p:cNvSpPr txBox="1"/>
          <p:nvPr/>
        </p:nvSpPr>
        <p:spPr>
          <a:xfrm>
            <a:off x="4976358" y="3868394"/>
            <a:ext cx="2034042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UAS very confident in holding altitude in varying wind…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30A845-2C66-4F6C-8412-763949D5F63F}"/>
              </a:ext>
            </a:extLst>
          </p:cNvPr>
          <p:cNvSpPr txBox="1"/>
          <p:nvPr/>
        </p:nvSpPr>
        <p:spPr>
          <a:xfrm>
            <a:off x="9448800" y="3914560"/>
            <a:ext cx="2336800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UAS much less confident in staying near tower in high wind…</a:t>
            </a:r>
          </a:p>
        </p:txBody>
      </p:sp>
    </p:spTree>
    <p:extLst>
      <p:ext uri="{BB962C8B-B14F-4D97-AF65-F5344CB8AC3E}">
        <p14:creationId xmlns:p14="http://schemas.microsoft.com/office/powerpoint/2010/main" val="337675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C96A-F377-4C79-ADF7-8566FCF3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37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Deep Probabilistic World Modeling for Competency Assessment </a:t>
            </a:r>
            <a:r>
              <a:rPr lang="en-US" sz="3100" dirty="0">
                <a:solidFill>
                  <a:srgbClr val="0000FF"/>
                </a:solidFill>
              </a:rPr>
              <a:t>[Acharya, Russell, Ahmed, IROS 2022]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FD9AB-0D8F-4A57-B866-73D0D71E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42E7E-AF64-4E17-B232-B04E88DD9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11277600" cy="1981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Outcome predictions over long time horizons can be very challenging:</a:t>
            </a:r>
          </a:p>
          <a:p>
            <a:r>
              <a:rPr lang="en-US" sz="2400" dirty="0"/>
              <a:t>Deep neural nets for model-based RL: look one step ahead for stochastic MPC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    Good for single task, but we must account for multiple tasks in same environment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Non-linear, non-stationary, non-Markov interactions: hard to infer from limited training data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  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sz="2400" dirty="0">
                <a:solidFill>
                  <a:srgbClr val="FF0000"/>
                </a:solidFill>
              </a:rPr>
              <a:t>RNN-VAE neural net architecture to capture these characteristics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F4560-B1FC-4C35-997B-E400DA75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1" y="3297135"/>
            <a:ext cx="5664199" cy="2557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4CA349-CB53-4F87-A124-5849CB44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633" y="2971800"/>
            <a:ext cx="2675967" cy="3238499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21595A1E-4E22-4160-A594-3402C46DE899}"/>
              </a:ext>
            </a:extLst>
          </p:cNvPr>
          <p:cNvSpPr/>
          <p:nvPr/>
        </p:nvSpPr>
        <p:spPr>
          <a:xfrm>
            <a:off x="8915400" y="3297136"/>
            <a:ext cx="295833" cy="817664"/>
          </a:xfrm>
          <a:prstGeom prst="rightBrac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E1EFECE-CC4D-475D-9A31-2960D7DD58ED}"/>
              </a:ext>
            </a:extLst>
          </p:cNvPr>
          <p:cNvSpPr/>
          <p:nvPr/>
        </p:nvSpPr>
        <p:spPr>
          <a:xfrm>
            <a:off x="8915400" y="4287736"/>
            <a:ext cx="295833" cy="1532040"/>
          </a:xfrm>
          <a:prstGeom prst="rightBrac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8A2F01-B8BE-45A4-8DF4-7A2AF99C5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1" y="3041822"/>
            <a:ext cx="2826835" cy="317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9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C96A-F377-4C79-ADF7-8566FCF3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13792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Deep Probabilistic World Modeling for Competency Assessment </a:t>
            </a: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 panose="020B0502020104020203" pitchFamily="34" charset="0"/>
                <a:ea typeface="+mj-ea"/>
                <a:cs typeface="+mj-cs"/>
              </a:rPr>
              <a:t>[Acharya, Russell, Ahmed, IROS 2022]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FD9AB-0D8F-4A57-B866-73D0D71E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42E7E-AF64-4E17-B232-B04E88DD9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42" y="1013254"/>
            <a:ext cx="10262257" cy="1524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OpenAI</a:t>
            </a:r>
            <a:r>
              <a:rPr lang="en-US" dirty="0"/>
              <a:t> Gym benchmark results vs. simple recurrent neural net (RNN):</a:t>
            </a:r>
          </a:p>
          <a:p>
            <a:r>
              <a:rPr lang="en-US" sz="2400" dirty="0"/>
              <a:t>Stochastic “</a:t>
            </a:r>
            <a:r>
              <a:rPr lang="en-US" sz="2400" dirty="0" err="1"/>
              <a:t>CartPole</a:t>
            </a:r>
            <a:r>
              <a:rPr lang="en-US" sz="2400" dirty="0"/>
              <a:t>” (inverted pendulum)</a:t>
            </a:r>
          </a:p>
          <a:p>
            <a:r>
              <a:rPr lang="en-US" sz="2400" dirty="0"/>
              <a:t>Stochastic “Pusher Robot” (push ball with 2 link arm)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BFC5A5-A290-4858-AE89-4EA35AC41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09" b="31724"/>
          <a:stretch/>
        </p:blipFill>
        <p:spPr>
          <a:xfrm>
            <a:off x="7780546" y="1792944"/>
            <a:ext cx="4005054" cy="2177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DCA247-6487-4F90-8187-756447C23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2804879"/>
            <a:ext cx="3920495" cy="2998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C81074-DD38-4B5A-91F7-E85E107FB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657" y="2438400"/>
            <a:ext cx="1805038" cy="1798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D2781D-B0ED-4C0B-AE76-046A42E56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962" y="4275332"/>
            <a:ext cx="2050145" cy="2009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124E82-E0AD-41C6-A629-6268B017C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09" b="31724"/>
          <a:stretch/>
        </p:blipFill>
        <p:spPr>
          <a:xfrm>
            <a:off x="7780546" y="4106819"/>
            <a:ext cx="4005054" cy="21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3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F179-5453-4E0C-82E4-8FAA4A7C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Uncertainty Quantification </a:t>
            </a:r>
            <a:r>
              <a:rPr lang="en-US" sz="2800" dirty="0">
                <a:solidFill>
                  <a:srgbClr val="0000FF"/>
                </a:solidFill>
              </a:rPr>
              <a:t>[Acharya, Russell, Ahmed, ICRA 2023]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9EE43-EC6D-4638-AD95-14193D62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E75DA-D797-447C-9B2A-A13DBD91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066800"/>
            <a:ext cx="11379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Useful forecasting + competency assessment requires identifying:</a:t>
            </a:r>
          </a:p>
          <a:p>
            <a:r>
              <a:rPr lang="en-US" sz="2400" dirty="0"/>
              <a:t>Aleatoric uncertainties : inherent randomness (process/sensor noise)</a:t>
            </a:r>
          </a:p>
          <a:p>
            <a:r>
              <a:rPr lang="en-US" sz="2400" dirty="0"/>
              <a:t>Epistemic uncertainties: model ignorance (can </a:t>
            </a:r>
            <a:r>
              <a:rPr lang="en-US" sz="2400" dirty="0">
                <a:sym typeface="Wingdings" panose="05000000000000000000" pitchFamily="2" charset="2"/>
              </a:rPr>
              <a:t>0 with more training data)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BA786-89D8-466E-8DF1-CD46DFC9B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22448"/>
            <a:ext cx="4346575" cy="2254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452DA-A690-42C7-AD41-FCCAC0A1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5091113"/>
            <a:ext cx="5067300" cy="953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F575B5-FB84-4A6B-A9B1-F0D865A5C35C}"/>
              </a:ext>
            </a:extLst>
          </p:cNvPr>
          <p:cNvSpPr txBox="1"/>
          <p:nvPr/>
        </p:nvSpPr>
        <p:spPr>
          <a:xfrm>
            <a:off x="5669879" y="5334000"/>
            <a:ext cx="631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è"/>
            </a:pPr>
            <a:r>
              <a:rPr lang="en-US" sz="2000" b="1" dirty="0">
                <a:sym typeface="Wingdings" panose="05000000000000000000" pitchFamily="2" charset="2"/>
              </a:rPr>
              <a:t>Want to give users insights about WHY, WHERE, WHEN robot is/isn’t confident enough to accomplish tasks</a:t>
            </a:r>
            <a:r>
              <a:rPr lang="en-US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      (i.e. “don’t know enough” vs. “nature won’t let me”)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F6C4896-4A2C-A232-01D9-4782327A0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5810" y="2438400"/>
            <a:ext cx="4800600" cy="292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F179-5453-4E0C-82E4-8FAA4A7C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Quantification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 panose="020B0502020104020203" pitchFamily="34" charset="0"/>
                <a:ea typeface="+mj-ea"/>
                <a:cs typeface="+mj-cs"/>
              </a:rPr>
              <a:t>[Acharya, Russell, Ahmed, ICRA 2023]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9EE43-EC6D-4638-AD95-14193D62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807E2E5-6583-57DF-11F2-AB53A1343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201" y="1161994"/>
            <a:ext cx="7035799" cy="25224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152B12-C111-049F-5A92-55EFB151035C}"/>
                  </a:ext>
                </a:extLst>
              </p:cNvPr>
              <p:cNvSpPr/>
              <p:nvPr/>
            </p:nvSpPr>
            <p:spPr>
              <a:xfrm>
                <a:off x="381000" y="3810000"/>
                <a:ext cx="7865534" cy="16214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39688">
                  <a:lnSpc>
                    <a:spcPct val="114000"/>
                  </a:lnSpc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Residual = [difference between true and forecasted trajectories] </a:t>
                </a:r>
              </a:p>
              <a:p>
                <a:pPr marL="39688">
                  <a:lnSpc>
                    <a:spcPct val="114000"/>
                  </a:lnSpc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     – [difference due to uncertainties], </a:t>
                </a:r>
              </a:p>
              <a:p>
                <a:pPr marL="39688">
                  <a:lnSpc>
                    <a:spcPct val="114000"/>
                  </a:lnSpc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 can write total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as: </a:t>
                </a:r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39688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𝑎𝑙𝑒𝑎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𝑒𝑝𝑖𝑠𝑡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152B12-C111-049F-5A92-55EFB1510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810000"/>
                <a:ext cx="7865534" cy="1621481"/>
              </a:xfrm>
              <a:prstGeom prst="rect">
                <a:avLst/>
              </a:prstGeom>
              <a:blipFill>
                <a:blip r:embed="rId5"/>
                <a:stretch>
                  <a:fillRect l="-310" t="-3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1869F-F31F-7D63-6F48-90A94CA66CF1}"/>
                  </a:ext>
                </a:extLst>
              </p:cNvPr>
              <p:cNvSpPr txBox="1"/>
              <p:nvPr/>
            </p:nvSpPr>
            <p:spPr>
              <a:xfrm>
                <a:off x="1371600" y="5410200"/>
                <a:ext cx="5325532" cy="545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76250" indent="-436563">
                  <a:lnSpc>
                    <a:spcPct val="114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𝑎𝑙𝑒𝑎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𝑒𝑝𝑖𝑠𝑡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𝑡𝑟𝑢𝑒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E1869F-F31F-7D63-6F48-90A94CA6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410200"/>
                <a:ext cx="5325532" cy="5459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E829D6-F98E-4040-CF28-57D59563B8F9}"/>
              </a:ext>
            </a:extLst>
          </p:cNvPr>
          <p:cNvSpPr/>
          <p:nvPr/>
        </p:nvSpPr>
        <p:spPr>
          <a:xfrm>
            <a:off x="457200" y="5529624"/>
            <a:ext cx="838200" cy="35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E7B058-F7A9-16F5-4D72-88A2906614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76"/>
          <a:stretch/>
        </p:blipFill>
        <p:spPr>
          <a:xfrm>
            <a:off x="7457242" y="1161994"/>
            <a:ext cx="4531557" cy="31052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5DFC2-DFEF-E5F4-5788-803C16EAF560}"/>
              </a:ext>
            </a:extLst>
          </p:cNvPr>
          <p:cNvGrpSpPr/>
          <p:nvPr/>
        </p:nvGrpSpPr>
        <p:grpSpPr>
          <a:xfrm>
            <a:off x="7701378" y="4695361"/>
            <a:ext cx="4160422" cy="1248239"/>
            <a:chOff x="32951381" y="19985173"/>
            <a:chExt cx="8542608" cy="29220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486963-69C0-B2E6-4999-D587C1C89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8411"/>
            <a:stretch/>
          </p:blipFill>
          <p:spPr>
            <a:xfrm>
              <a:off x="32951381" y="20215652"/>
              <a:ext cx="8542608" cy="26915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3E3F47-E511-CD66-B17D-C74F192F2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7805"/>
            <a:stretch/>
          </p:blipFill>
          <p:spPr>
            <a:xfrm>
              <a:off x="32951381" y="19985173"/>
              <a:ext cx="8542608" cy="402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966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D681-51A1-4B74-B1AC-F57E0ACE8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52400"/>
            <a:ext cx="115824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Human Participant Studies </a:t>
            </a:r>
            <a:r>
              <a:rPr lang="en-US" sz="2400" dirty="0"/>
              <a:t>(*Non-CAML funded, collab w/ Dan </a:t>
            </a:r>
            <a:r>
              <a:rPr lang="en-US" sz="2400" dirty="0" err="1"/>
              <a:t>Szafir</a:t>
            </a:r>
            <a:r>
              <a:rPr lang="en-US" sz="2400" dirty="0"/>
              <a:t>, UNC) </a:t>
            </a:r>
            <a:br>
              <a:rPr lang="en-US" sz="2400" dirty="0"/>
            </a:br>
            <a:r>
              <a:rPr lang="en-US" sz="3100" dirty="0">
                <a:solidFill>
                  <a:srgbClr val="0000FF"/>
                </a:solidFill>
              </a:rPr>
              <a:t>[Conlon, Ahmed, </a:t>
            </a:r>
            <a:r>
              <a:rPr lang="en-US" sz="3100" dirty="0" err="1">
                <a:solidFill>
                  <a:srgbClr val="0000FF"/>
                </a:solidFill>
              </a:rPr>
              <a:t>Szafir</a:t>
            </a:r>
            <a:r>
              <a:rPr lang="en-US" sz="3100" dirty="0">
                <a:solidFill>
                  <a:srgbClr val="0000FF"/>
                </a:solidFill>
              </a:rPr>
              <a:t>, IROS 2022]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ECCD3-BCB6-450C-B2A5-B35126FB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0459CB-C247-41D0-B3F9-5927E8A4E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47" y="1016848"/>
            <a:ext cx="11201400" cy="2229587"/>
          </a:xfrm>
        </p:spPr>
        <p:txBody>
          <a:bodyPr>
            <a:noAutofit/>
          </a:bodyPr>
          <a:lstStyle/>
          <a:p>
            <a:r>
              <a:rPr lang="en-US" sz="2400" dirty="0"/>
              <a:t>Does </a:t>
            </a:r>
            <a:r>
              <a:rPr lang="en-US" sz="2400" dirty="0" err="1"/>
              <a:t>FaMSeC</a:t>
            </a:r>
            <a:r>
              <a:rPr lang="en-US" sz="2400" dirty="0"/>
              <a:t> make a difference for actual human users in live tasks?</a:t>
            </a:r>
          </a:p>
          <a:p>
            <a:r>
              <a:rPr lang="en-US" sz="2400" dirty="0"/>
              <a:t>Amazon </a:t>
            </a:r>
            <a:r>
              <a:rPr lang="en-US" sz="2400" dirty="0" err="1"/>
              <a:t>Mturk</a:t>
            </a:r>
            <a:r>
              <a:rPr lang="en-US" sz="2400" dirty="0"/>
              <a:t> Study (N=74 participants): simulated robot navigation through obstacle-filled disaster area for search/rescue</a:t>
            </a:r>
          </a:p>
          <a:p>
            <a:r>
              <a:rPr lang="en-US" sz="2400" dirty="0"/>
              <a:t>Users could take over manual control OR delegate to onboard planner</a:t>
            </a:r>
          </a:p>
          <a:p>
            <a:r>
              <a:rPr lang="en-US" sz="2400" dirty="0"/>
              <a:t>Measures: post hoc trust survey, total task score, #interventions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4DED7-7DFE-4044-B421-61DE0EA65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0" r="4418"/>
          <a:stretch/>
        </p:blipFill>
        <p:spPr>
          <a:xfrm>
            <a:off x="2474266" y="3429001"/>
            <a:ext cx="6593536" cy="28956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7646E73-4C7A-4850-83EA-240DEDC5277C}"/>
              </a:ext>
            </a:extLst>
          </p:cNvPr>
          <p:cNvSpPr/>
          <p:nvPr/>
        </p:nvSpPr>
        <p:spPr>
          <a:xfrm>
            <a:off x="358443" y="3611564"/>
            <a:ext cx="2210464" cy="691233"/>
          </a:xfrm>
          <a:prstGeom prst="wedgeRoundRectCallout">
            <a:avLst>
              <a:gd name="adj1" fmla="val 68415"/>
              <a:gd name="adj2" fmla="val -193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OA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report relative to navigating to the goal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C9DC201-A30B-41D9-BAA3-143E982C199D}"/>
              </a:ext>
            </a:extLst>
          </p:cNvPr>
          <p:cNvSpPr/>
          <p:nvPr/>
        </p:nvSpPr>
        <p:spPr>
          <a:xfrm>
            <a:off x="203201" y="5475262"/>
            <a:ext cx="2921000" cy="689172"/>
          </a:xfrm>
          <a:prstGeom prst="wedgeRoundRectCallout">
            <a:avLst>
              <a:gd name="adj1" fmla="val 54991"/>
              <a:gd name="adj2" fmla="val -858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The participant can 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toggle control schemes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at any time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E7E2520-1829-4307-9635-825393F726D1}"/>
              </a:ext>
            </a:extLst>
          </p:cNvPr>
          <p:cNvSpPr/>
          <p:nvPr/>
        </p:nvSpPr>
        <p:spPr>
          <a:xfrm>
            <a:off x="122447" y="4555190"/>
            <a:ext cx="2544553" cy="654139"/>
          </a:xfrm>
          <a:prstGeom prst="wedgeRoundRectCallout">
            <a:avLst>
              <a:gd name="adj1" fmla="val 70565"/>
              <a:gd name="adj2" fmla="val -44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Participant receives 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limited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local 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F2649-2D21-4B0A-B213-6834EC1818C1}"/>
              </a:ext>
            </a:extLst>
          </p:cNvPr>
          <p:cNvSpPr txBox="1"/>
          <p:nvPr/>
        </p:nvSpPr>
        <p:spPr>
          <a:xfrm>
            <a:off x="9288758" y="2847030"/>
            <a:ext cx="29616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  <a:latin typeface="Gill Sans MT" panose="020B0502020104020203" pitchFamily="34" charset="0"/>
              </a:rPr>
              <a:t>Key findings:</a:t>
            </a:r>
          </a:p>
          <a:p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1. self-confidence reporting leads to better task scores + lower autonomy failure rates</a:t>
            </a:r>
          </a:p>
          <a:p>
            <a:endParaRPr lang="en-US" sz="2400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2. trust still tied to actual performance</a:t>
            </a:r>
          </a:p>
        </p:txBody>
      </p:sp>
    </p:spTree>
    <p:extLst>
      <p:ext uri="{BB962C8B-B14F-4D97-AF65-F5344CB8AC3E}">
        <p14:creationId xmlns:p14="http://schemas.microsoft.com/office/powerpoint/2010/main" val="299429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11277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Wrap Up: How to Pass the “Turing Test for Aviation”?  </a:t>
            </a:r>
            <a:br>
              <a:rPr lang="en-US" sz="3200" dirty="0"/>
            </a:br>
            <a:r>
              <a:rPr lang="en-US" sz="1800" dirty="0"/>
              <a:t>(courtesy of Amy Pritchett, Penn State)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44200" y="6553200"/>
            <a:ext cx="5334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 rot="16200000">
            <a:off x="-1156807" y="2538893"/>
            <a:ext cx="4961602" cy="25336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would one aviation agent expect from another?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1828800" y="1794019"/>
            <a:ext cx="9525000" cy="402335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Ability to do a task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Ability to report when it can’t do a task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Ability to flex the task structure to achieve desired ends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Ability to adapt its goals to the situation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Ability to communicate/coordinate </a:t>
            </a:r>
            <a:r>
              <a:rPr kumimoji="0" lang="en-US" sz="230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way that makes sense to other agent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Ability to ignore other agent when necessary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Ability to recognize and use interdependencies in inter-agent activities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Ability to operate at many levels of abstraction simultaneously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70210" y="1324898"/>
            <a:ext cx="137160" cy="4744995"/>
          </a:xfrm>
          <a:prstGeom prst="rect">
            <a:avLst/>
          </a:prstGeom>
          <a:pattFill prst="wdDnDiag">
            <a:fgClr>
              <a:srgbClr val="E48312"/>
            </a:fgClr>
            <a:bgClr>
              <a:sysClr val="window" lastClr="FFFFFF"/>
            </a:bgClr>
          </a:patt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Lightning Bolt 14"/>
          <p:cNvSpPr/>
          <p:nvPr/>
        </p:nvSpPr>
        <p:spPr>
          <a:xfrm>
            <a:off x="1035481" y="1984664"/>
            <a:ext cx="461003" cy="893618"/>
          </a:xfrm>
          <a:prstGeom prst="lightningBol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2343" y="2150919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Radar</a:t>
            </a:r>
          </a:p>
        </p:txBody>
      </p:sp>
      <p:sp>
        <p:nvSpPr>
          <p:cNvPr id="17" name="Lightning Bolt 16"/>
          <p:cNvSpPr/>
          <p:nvPr/>
        </p:nvSpPr>
        <p:spPr>
          <a:xfrm>
            <a:off x="1052798" y="4381500"/>
            <a:ext cx="461003" cy="893618"/>
          </a:xfrm>
          <a:prstGeom prst="lightningBol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1031" y="4547755"/>
            <a:ext cx="95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Datalink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63E61-6F82-4D37-8D69-FF610CDCF1C1}"/>
              </a:ext>
            </a:extLst>
          </p:cNvPr>
          <p:cNvSpPr/>
          <p:nvPr/>
        </p:nvSpPr>
        <p:spPr>
          <a:xfrm>
            <a:off x="1828800" y="1794020"/>
            <a:ext cx="6096000" cy="986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airplane inflatable pil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029894"/>
            <a:ext cx="3124201" cy="21088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34400" y="3138730"/>
            <a:ext cx="3234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Otto the Automatic Pilot (Airplane!, 1980)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476B2-9697-4900-A0BB-8C8717A8D024}"/>
              </a:ext>
            </a:extLst>
          </p:cNvPr>
          <p:cNvSpPr/>
          <p:nvPr/>
        </p:nvSpPr>
        <p:spPr>
          <a:xfrm>
            <a:off x="1828799" y="3661520"/>
            <a:ext cx="9177469" cy="986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5C02CF-F374-4404-B970-8F768EEA05C3}"/>
              </a:ext>
            </a:extLst>
          </p:cNvPr>
          <p:cNvSpPr/>
          <p:nvPr/>
        </p:nvSpPr>
        <p:spPr>
          <a:xfrm>
            <a:off x="1828800" y="5182784"/>
            <a:ext cx="9177469" cy="528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47E4-DE8F-47BC-9FE0-84273E0F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A9D31-5DBB-43FB-97EE-7F3D71C0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143000"/>
            <a:ext cx="8534401" cy="490696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*Grad students:  Aastha Acharya, Nicholas Conon</a:t>
            </a:r>
          </a:p>
          <a:p>
            <a:pPr marL="0" indent="0">
              <a:buNone/>
            </a:pPr>
            <a:r>
              <a:rPr lang="en-US" dirty="0"/>
              <a:t>*CU Collaborators: E. Frew, D. Lawrence, B. </a:t>
            </a:r>
            <a:r>
              <a:rPr lang="en-US" dirty="0" err="1"/>
              <a:t>Argrow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*Academic and Industry partners: </a:t>
            </a:r>
          </a:p>
          <a:p>
            <a:pPr marL="0" indent="0">
              <a:buNone/>
            </a:pPr>
            <a:r>
              <a:rPr lang="en-US" dirty="0"/>
              <a:t>-Draper (R. Russell, C. </a:t>
            </a:r>
            <a:r>
              <a:rPr lang="en-US" dirty="0" err="1"/>
              <a:t>Reale</a:t>
            </a:r>
            <a:r>
              <a:rPr lang="en-US" dirty="0"/>
              <a:t>, M. </a:t>
            </a:r>
            <a:r>
              <a:rPr lang="en-US" dirty="0" err="1"/>
              <a:t>D’Alonzo</a:t>
            </a:r>
            <a:r>
              <a:rPr lang="en-US" dirty="0"/>
              <a:t>), </a:t>
            </a:r>
          </a:p>
          <a:p>
            <a:pPr marL="0" indent="0">
              <a:buNone/>
            </a:pPr>
            <a:r>
              <a:rPr lang="en-US" dirty="0"/>
              <a:t>-UT Austin (U. </a:t>
            </a:r>
            <a:r>
              <a:rPr lang="en-US" dirty="0" err="1"/>
              <a:t>Topcu</a:t>
            </a:r>
            <a:r>
              <a:rPr lang="en-US" dirty="0"/>
              <a:t> and students),  </a:t>
            </a:r>
          </a:p>
          <a:p>
            <a:pPr marL="0" indent="0">
              <a:buNone/>
            </a:pPr>
            <a:r>
              <a:rPr lang="en-US" dirty="0"/>
              <a:t>-Arizona State University (X. Zhu and students), </a:t>
            </a:r>
          </a:p>
          <a:p>
            <a:pPr marL="0" indent="0">
              <a:buNone/>
            </a:pPr>
            <a:r>
              <a:rPr lang="en-US" dirty="0"/>
              <a:t>-UNC (Dan </a:t>
            </a:r>
            <a:r>
              <a:rPr lang="en-US" dirty="0" err="1"/>
              <a:t>Szafir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work was sponsored by: </a:t>
            </a:r>
          </a:p>
          <a:p>
            <a:r>
              <a:rPr lang="en-US" dirty="0"/>
              <a:t>DARPA Competency Aware Machine Learning (CAML) program </a:t>
            </a:r>
          </a:p>
          <a:p>
            <a:pPr marL="0" indent="0">
              <a:buNone/>
            </a:pPr>
            <a:r>
              <a:rPr lang="en-US" dirty="0"/>
              <a:t>     (</a:t>
            </a:r>
            <a:r>
              <a:rPr lang="en-US" dirty="0">
                <a:solidFill>
                  <a:srgbClr val="0000FF"/>
                </a:solidFill>
              </a:rPr>
              <a:t>contract HR001120C0032</a:t>
            </a:r>
            <a:r>
              <a:rPr lang="en-US" dirty="0"/>
              <a:t>) </a:t>
            </a:r>
          </a:p>
          <a:p>
            <a:r>
              <a:rPr lang="en-US" dirty="0"/>
              <a:t>The Smead Faculty Fellowship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7A30E-5844-4316-8EF1-90017DD9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0400" y="6553200"/>
            <a:ext cx="5334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8" name="Picture 4" descr="DARPA - Wikipedia">
            <a:extLst>
              <a:ext uri="{FF2B5EF4-FFF2-40B4-BE49-F238E27FC236}">
                <a16:creationId xmlns:a16="http://schemas.microsoft.com/office/drawing/2014/main" id="{9023F9A3-6FC2-4F31-9AFF-0D450C9BC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962400"/>
            <a:ext cx="1895313" cy="102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08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6F1D-B04E-4D82-8174-DB0487B2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Competency-Aware Autonomous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CF8CB-82A2-4DE6-8112-FE69A8D8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0653F-B231-492D-8804-F402164D5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19827"/>
            <a:ext cx="10972800" cy="1037573"/>
          </a:xfrm>
        </p:spPr>
        <p:txBody>
          <a:bodyPr>
            <a:normAutofit/>
          </a:bodyPr>
          <a:lstStyle/>
          <a:p>
            <a:r>
              <a:rPr lang="en-US" b="1" dirty="0"/>
              <a:t>Trust</a:t>
            </a:r>
            <a:r>
              <a:rPr lang="en-US" dirty="0"/>
              <a:t> important for “best” usage/deployment of autonomous systems</a:t>
            </a:r>
          </a:p>
          <a:p>
            <a:r>
              <a:rPr lang="en-US" b="1" dirty="0"/>
              <a:t>Algorithmic assurances</a:t>
            </a:r>
            <a:r>
              <a:rPr lang="en-US" dirty="0"/>
              <a:t> = signals to modulate/calibrate user trust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80125-4856-434E-9297-989D42FF7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09800"/>
            <a:ext cx="6019800" cy="390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C1F0EB-BBA9-4CC9-B39C-E05BB181BB10}"/>
              </a:ext>
            </a:extLst>
          </p:cNvPr>
          <p:cNvSpPr txBox="1"/>
          <p:nvPr/>
        </p:nvSpPr>
        <p:spPr>
          <a:xfrm>
            <a:off x="4567689" y="6056757"/>
            <a:ext cx="7471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[</a:t>
            </a:r>
            <a:r>
              <a:rPr lang="en-US" sz="1400" dirty="0" err="1">
                <a:solidFill>
                  <a:srgbClr val="0000FF"/>
                </a:solidFill>
              </a:rPr>
              <a:t>Israelsen</a:t>
            </a:r>
            <a:r>
              <a:rPr lang="en-US" sz="1400" dirty="0">
                <a:solidFill>
                  <a:srgbClr val="0000FF"/>
                </a:solidFill>
              </a:rPr>
              <a:t> and Ahmed, “Dave…I can assure you…that it’s going to be alright…,” ACM Surveys, 2019]</a:t>
            </a:r>
            <a:r>
              <a:rPr lang="en-US" sz="14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A1C402-6CCE-49FC-BAB1-DF823E75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209800"/>
            <a:ext cx="5171826" cy="34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88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6F1D-B04E-4D82-8174-DB0487B2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Competency-Aware Autonomous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CF8CB-82A2-4DE6-8112-FE69A8D8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0653F-B231-492D-8804-F402164D5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05608"/>
            <a:ext cx="4023289" cy="3909392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How to design assurances for</a:t>
            </a:r>
            <a:r>
              <a:rPr lang="en-US" sz="3000" b="1" dirty="0"/>
              <a:t>        </a:t>
            </a:r>
            <a:r>
              <a:rPr lang="en-US" sz="3000" b="1" dirty="0">
                <a:solidFill>
                  <a:srgbClr val="FF0000"/>
                </a:solidFill>
              </a:rPr>
              <a:t>non-deterministic algorithms?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statistical machine learning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probabilistic planning/perception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stochastic control, state estimation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754C2-543A-4563-A464-763D0BAC3A8E}"/>
              </a:ext>
            </a:extLst>
          </p:cNvPr>
          <p:cNvSpPr txBox="1"/>
          <p:nvPr/>
        </p:nvSpPr>
        <p:spPr>
          <a:xfrm>
            <a:off x="4567689" y="6056757"/>
            <a:ext cx="7471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[</a:t>
            </a:r>
            <a:r>
              <a:rPr lang="en-US" sz="1400" dirty="0" err="1">
                <a:solidFill>
                  <a:srgbClr val="0000FF"/>
                </a:solidFill>
              </a:rPr>
              <a:t>Israelsen</a:t>
            </a:r>
            <a:r>
              <a:rPr lang="en-US" sz="1400" dirty="0">
                <a:solidFill>
                  <a:srgbClr val="0000FF"/>
                </a:solidFill>
              </a:rPr>
              <a:t> and Ahmed, “Dave…I can assure you…that it’s going to be alright…,” ACM Surveys, 2019]</a:t>
            </a:r>
            <a:r>
              <a:rPr lang="en-US" sz="14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EA0037-AF46-42CC-A317-47E8E7B35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" t="3636" r="2912" b="3221"/>
          <a:stretch/>
        </p:blipFill>
        <p:spPr>
          <a:xfrm>
            <a:off x="4567689" y="1219200"/>
            <a:ext cx="7217911" cy="4924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E2508A6-ADEA-40F1-ACC1-757EF8B6330A}"/>
              </a:ext>
            </a:extLst>
          </p:cNvPr>
          <p:cNvSpPr/>
          <p:nvPr/>
        </p:nvSpPr>
        <p:spPr>
          <a:xfrm>
            <a:off x="6114789" y="4063336"/>
            <a:ext cx="2050889" cy="1346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9C3D6E-6C5B-4A17-93C6-A6E998D4A584}"/>
              </a:ext>
            </a:extLst>
          </p:cNvPr>
          <p:cNvSpPr/>
          <p:nvPr/>
        </p:nvSpPr>
        <p:spPr>
          <a:xfrm>
            <a:off x="7924800" y="3815768"/>
            <a:ext cx="2050889" cy="1061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D497F9-2C82-4405-8D4A-265084DEDF33}"/>
              </a:ext>
            </a:extLst>
          </p:cNvPr>
          <p:cNvSpPr/>
          <p:nvPr/>
        </p:nvSpPr>
        <p:spPr>
          <a:xfrm>
            <a:off x="7924800" y="4672936"/>
            <a:ext cx="2050889" cy="13468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7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893D-06D8-40E6-A17D-7EFC1618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Self-Confidence </a:t>
            </a:r>
            <a:r>
              <a:rPr lang="en-US" sz="2400" dirty="0">
                <a:solidFill>
                  <a:srgbClr val="0000FF"/>
                </a:solidFill>
              </a:rPr>
              <a:t>[Hutchins, Cummings, </a:t>
            </a:r>
            <a:r>
              <a:rPr lang="en-US" sz="2400" dirty="0" err="1">
                <a:solidFill>
                  <a:srgbClr val="0000FF"/>
                </a:solidFill>
              </a:rPr>
              <a:t>Hughs</a:t>
            </a:r>
            <a:r>
              <a:rPr lang="en-US" sz="2400" dirty="0">
                <a:solidFill>
                  <a:srgbClr val="0000FF"/>
                </a:solidFill>
              </a:rPr>
              <a:t>, HFES 2015]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1B273-A2AF-4B77-B34C-BE38749F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3151A-12EC-4FD2-BC11-7EF4BC4AF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1280996"/>
            <a:ext cx="6045200" cy="4800600"/>
          </a:xfrm>
        </p:spPr>
        <p:txBody>
          <a:bodyPr>
            <a:normAutofit fontScale="92500"/>
          </a:bodyPr>
          <a:lstStyle/>
          <a:p>
            <a:r>
              <a:rPr lang="en-US" dirty="0"/>
              <a:t>Self-confidence = </a:t>
            </a:r>
            <a:r>
              <a:rPr lang="en-US" i="1" dirty="0"/>
              <a:t>perceived </a:t>
            </a:r>
            <a:r>
              <a:rPr lang="en-US" dirty="0"/>
              <a:t>ability to execute assigned tasks, </a:t>
            </a:r>
          </a:p>
          <a:p>
            <a:pPr marL="0" indent="0">
              <a:buNone/>
            </a:pPr>
            <a:r>
              <a:rPr lang="en-US" dirty="0"/>
              <a:t>    despite uncertainties in…</a:t>
            </a:r>
          </a:p>
          <a:p>
            <a:pPr lvl="1"/>
            <a:r>
              <a:rPr lang="en-US" sz="2400" dirty="0"/>
              <a:t>knowledge of world</a:t>
            </a:r>
          </a:p>
          <a:p>
            <a:pPr lvl="1"/>
            <a:r>
              <a:rPr lang="en-US" sz="2400" dirty="0"/>
              <a:t>own/self state</a:t>
            </a:r>
          </a:p>
          <a:p>
            <a:pPr lvl="1"/>
            <a:r>
              <a:rPr lang="en-US" sz="2400" dirty="0"/>
              <a:t>reasoning process and execution abilities</a:t>
            </a:r>
          </a:p>
          <a:p>
            <a:r>
              <a:rPr lang="en-US" dirty="0"/>
              <a:t>Requires </a:t>
            </a:r>
            <a:r>
              <a:rPr lang="en-US" b="1" dirty="0"/>
              <a:t>algorithmic introspection</a:t>
            </a:r>
          </a:p>
          <a:p>
            <a:r>
              <a:rPr lang="en-US" dirty="0"/>
              <a:t>Cognitive neuroscience connections </a:t>
            </a:r>
          </a:p>
          <a:p>
            <a:pPr lvl="1"/>
            <a:r>
              <a:rPr lang="en-US" sz="2400" dirty="0"/>
              <a:t>humans </a:t>
            </a:r>
            <a:r>
              <a:rPr lang="en-US" sz="2400" dirty="0">
                <a:solidFill>
                  <a:srgbClr val="FF0000"/>
                </a:solidFill>
              </a:rPr>
              <a:t>“meta-reason”</a:t>
            </a:r>
            <a:r>
              <a:rPr lang="en-US" sz="2400" dirty="0"/>
              <a:t> about </a:t>
            </a:r>
            <a:r>
              <a:rPr lang="en-US" sz="2400" dirty="0">
                <a:solidFill>
                  <a:srgbClr val="FF0000"/>
                </a:solidFill>
              </a:rPr>
              <a:t>“uncertainty in uncertainty”</a:t>
            </a:r>
            <a:r>
              <a:rPr lang="en-US" sz="2400" dirty="0"/>
              <a:t> to gauge own visual/motor skills </a:t>
            </a:r>
            <a:r>
              <a:rPr lang="en-US" sz="1900" dirty="0">
                <a:solidFill>
                  <a:srgbClr val="0000FF"/>
                </a:solidFill>
              </a:rPr>
              <a:t>[Bang, Moran, Daw, Fleming, Nature 2022]</a:t>
            </a:r>
            <a:r>
              <a:rPr lang="en-US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95CB37-DF0B-4842-980F-9DE97A1D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280996"/>
            <a:ext cx="5562600" cy="468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0E77-E492-4974-91DA-A6D0CFFA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28600"/>
            <a:ext cx="11379200" cy="762000"/>
          </a:xfrm>
        </p:spPr>
        <p:txBody>
          <a:bodyPr>
            <a:normAutofit/>
          </a:bodyPr>
          <a:lstStyle/>
          <a:p>
            <a:r>
              <a:rPr lang="en-US" dirty="0"/>
              <a:t>Factorized Machine Self-Confidence (</a:t>
            </a:r>
            <a:r>
              <a:rPr lang="en-US" dirty="0" err="1"/>
              <a:t>FaMSeC</a:t>
            </a:r>
            <a:r>
              <a:rPr lang="en-US" dirty="0"/>
              <a:t>)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36F71-C678-4FEA-AB6A-04F67EEC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8859C-1300-4FF2-B0D3-5EEF1419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3" y="1143000"/>
            <a:ext cx="5848997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Systematic way to compute and report self-confidence to </a:t>
            </a:r>
            <a:r>
              <a:rPr lang="en-US" b="1" dirty="0"/>
              <a:t>non-expert</a:t>
            </a:r>
            <a:r>
              <a:rPr lang="en-US" dirty="0"/>
              <a:t> </a:t>
            </a:r>
            <a:r>
              <a:rPr lang="en-US" b="1" dirty="0"/>
              <a:t>users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FF0000"/>
                </a:solidFill>
              </a:rPr>
              <a:t>Analyze the “statistical juices”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flowing from probabilistic algorithms</a:t>
            </a:r>
          </a:p>
          <a:p>
            <a:r>
              <a:rPr lang="en-US" dirty="0"/>
              <a:t>At least 5 factors to consider in autonomous decision-making: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Are outcomes as expected?</a:t>
            </a:r>
          </a:p>
          <a:p>
            <a:pPr lvl="1"/>
            <a:r>
              <a:rPr lang="en-US" sz="2400" dirty="0"/>
              <a:t>Is plan as good as needed?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Are models consistent with reality?</a:t>
            </a:r>
          </a:p>
          <a:p>
            <a:pPr lvl="1"/>
            <a:r>
              <a:rPr lang="en-US" sz="2400" dirty="0"/>
              <a:t>Is task correctly understood?</a:t>
            </a:r>
          </a:p>
          <a:p>
            <a:pPr lvl="1"/>
            <a:r>
              <a:rPr lang="en-US" sz="2400" dirty="0"/>
              <a:t>How did things go in past?</a:t>
            </a:r>
            <a:r>
              <a:rPr lang="en-US" dirty="0"/>
              <a:t>    </a:t>
            </a:r>
          </a:p>
          <a:p>
            <a:r>
              <a:rPr lang="en-US" dirty="0">
                <a:solidFill>
                  <a:srgbClr val="FF0000"/>
                </a:solidFill>
              </a:rPr>
              <a:t>How to formally measure and  correctly communicate?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56DFE-7B73-4000-B181-F0D9E7CC7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334" y="1752600"/>
            <a:ext cx="6272463" cy="43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5315-EBF7-49EC-8EDB-F2EC55CC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Competency Aware Machine Learning (CAML)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41F60-A554-4AB8-8F0B-32D687A0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F8D3A-9CBB-4B18-BAE8-484C4778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49" y="1166018"/>
            <a:ext cx="7682051" cy="1276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Generalize </a:t>
            </a:r>
            <a:r>
              <a:rPr lang="en-US" sz="2400" dirty="0" err="1"/>
              <a:t>FaMSeC</a:t>
            </a:r>
            <a:r>
              <a:rPr lang="en-US" sz="2400" dirty="0"/>
              <a:t> to </a:t>
            </a:r>
            <a:r>
              <a:rPr lang="en-US" sz="2400" b="1" dirty="0"/>
              <a:t>model-based reinforcement learning </a:t>
            </a:r>
            <a:r>
              <a:rPr lang="en-US" sz="2400" dirty="0"/>
              <a:t>using </a:t>
            </a:r>
            <a:r>
              <a:rPr lang="en-US" sz="2400" b="1" dirty="0"/>
              <a:t>deep learning neural nets </a:t>
            </a:r>
            <a:r>
              <a:rPr lang="en-US" sz="2400" dirty="0"/>
              <a:t>as</a:t>
            </a:r>
            <a:r>
              <a:rPr lang="en-US" sz="2400" b="1" dirty="0"/>
              <a:t> probabilistic world models</a:t>
            </a:r>
            <a:r>
              <a:rPr lang="en-US" sz="2400" dirty="0"/>
              <a:t> to assess task competencies:</a:t>
            </a:r>
            <a:endParaRPr lang="en-US" b="1" dirty="0"/>
          </a:p>
          <a:p>
            <a:endParaRPr lang="en-US" sz="2400" dirty="0"/>
          </a:p>
        </p:txBody>
      </p:sp>
      <p:pic>
        <p:nvPicPr>
          <p:cNvPr id="7" name="Picture 4" descr="DARPA - Wikipedia">
            <a:extLst>
              <a:ext uri="{FF2B5EF4-FFF2-40B4-BE49-F238E27FC236}">
                <a16:creationId xmlns:a16="http://schemas.microsoft.com/office/drawing/2014/main" id="{4908B504-099C-553A-8C3C-8BD2BC48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295894"/>
            <a:ext cx="1895313" cy="102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4645D-A44F-C188-B45D-22C2B8A34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401" y="1037529"/>
            <a:ext cx="3987800" cy="5278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B7CC84-FBA7-16C4-5D7C-E623FF00DDD7}"/>
              </a:ext>
            </a:extLst>
          </p:cNvPr>
          <p:cNvSpPr txBox="1"/>
          <p:nvPr/>
        </p:nvSpPr>
        <p:spPr>
          <a:xfrm>
            <a:off x="10795879" y="1642023"/>
            <a:ext cx="1509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Model-based RL Framework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C3DDF-296F-F81F-BA05-316714DA1250}"/>
              </a:ext>
            </a:extLst>
          </p:cNvPr>
          <p:cNvSpPr txBox="1"/>
          <p:nvPr/>
        </p:nvSpPr>
        <p:spPr>
          <a:xfrm>
            <a:off x="263686" y="2580409"/>
            <a:ext cx="45369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0"/>
              </a:rPr>
              <a:t>Capturing relevant </a:t>
            </a:r>
            <a:r>
              <a:rPr lang="en-US" sz="2400" i="1" dirty="0">
                <a:latin typeface="Gill Sans MT" panose="020B0502020104020203" pitchFamily="34" charset="0"/>
              </a:rPr>
              <a:t>experience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0"/>
              </a:rPr>
              <a:t>Inferring emergent </a:t>
            </a:r>
            <a:r>
              <a:rPr lang="en-US" sz="2400" i="1" dirty="0">
                <a:latin typeface="Gill Sans MT" panose="020B0502020104020203" pitchFamily="34" charset="0"/>
              </a:rPr>
              <a:t>strategies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0"/>
              </a:rPr>
              <a:t>Quantifying </a:t>
            </a:r>
            <a:r>
              <a:rPr lang="en-US" sz="2400" i="1" dirty="0">
                <a:latin typeface="Gill Sans MT" panose="020B0502020104020203" pitchFamily="34" charset="0"/>
              </a:rPr>
              <a:t>self-confidence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0"/>
              </a:rPr>
              <a:t>Summarizing the above in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i="1" dirty="0">
                <a:latin typeface="Gill Sans MT" panose="020B0502020104020203" pitchFamily="34" charset="0"/>
              </a:rPr>
              <a:t>human-understandable</a:t>
            </a:r>
            <a:r>
              <a:rPr lang="en-US" sz="2400" dirty="0">
                <a:latin typeface="Gill Sans MT" panose="020B0502020104020203" pitchFamily="34" charset="0"/>
              </a:rPr>
              <a:t> form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36012D7-BB2C-7CC2-BCFE-1DD8A252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376" y="6089452"/>
            <a:ext cx="1143000" cy="22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draper.com/sites/all/themes/draper/img/Draper-Primary-Logo-RGB.png">
            <a:extLst>
              <a:ext uri="{FF2B5EF4-FFF2-40B4-BE49-F238E27FC236}">
                <a16:creationId xmlns:a16="http://schemas.microsoft.com/office/drawing/2014/main" id="{3972475D-EB06-7558-1A57-948DBD54D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58" y="5659159"/>
            <a:ext cx="1277836" cy="15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92469F8F-68A0-0E06-B30B-1B1A1C73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798" y="6095999"/>
            <a:ext cx="798933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ampus sexual misconduct town hall - University of Colorado Boulder">
            <a:extLst>
              <a:ext uri="{FF2B5EF4-FFF2-40B4-BE49-F238E27FC236}">
                <a16:creationId xmlns:a16="http://schemas.microsoft.com/office/drawing/2014/main" id="{6D5CF93D-798F-B3D0-D952-2A862B60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228" y="5415372"/>
            <a:ext cx="638662" cy="6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36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74645D-A44F-C188-B45D-22C2B8A3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401" y="1037529"/>
            <a:ext cx="3987800" cy="5278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E5315-EBF7-49EC-8EDB-F2EC55CC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Competency Aware Machine Learning (CAML)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41F60-A554-4AB8-8F0B-32D687A0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F8D3A-9CBB-4B18-BAE8-484C4778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49" y="1166019"/>
            <a:ext cx="7682051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Metrics for success: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C8DCC6-F7AD-4A3D-A5FC-F1988508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376" y="6089452"/>
            <a:ext cx="1143000" cy="22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ARPA - Wikipedia">
            <a:extLst>
              <a:ext uri="{FF2B5EF4-FFF2-40B4-BE49-F238E27FC236}">
                <a16:creationId xmlns:a16="http://schemas.microsoft.com/office/drawing/2014/main" id="{4908B504-099C-553A-8C3C-8BD2BC48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295894"/>
            <a:ext cx="1895313" cy="102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B7CC84-FBA7-16C4-5D7C-E623FF00DDD7}"/>
              </a:ext>
            </a:extLst>
          </p:cNvPr>
          <p:cNvSpPr txBox="1"/>
          <p:nvPr/>
        </p:nvSpPr>
        <p:spPr>
          <a:xfrm>
            <a:off x="10795879" y="1642023"/>
            <a:ext cx="1509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Model-based RL Framework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C3DDF-296F-F81F-BA05-316714DA1250}"/>
              </a:ext>
            </a:extLst>
          </p:cNvPr>
          <p:cNvSpPr txBox="1"/>
          <p:nvPr/>
        </p:nvSpPr>
        <p:spPr>
          <a:xfrm>
            <a:off x="292636" y="1676400"/>
            <a:ext cx="72747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0"/>
              </a:rPr>
              <a:t>Coverage: do experiences capture all conditions that contribute to failure/success?</a:t>
            </a:r>
            <a:endParaRPr lang="en-US" sz="2400" i="1" dirty="0">
              <a:latin typeface="Gill Sans MT" panose="020B0502020104020203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0"/>
              </a:rPr>
              <a:t>Correctness: are learned agent responses described by identified strategies?</a:t>
            </a:r>
            <a:endParaRPr lang="en-US" sz="2400" i="1" dirty="0">
              <a:latin typeface="Gill Sans MT" panose="020B0502020104020203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0"/>
              </a:rPr>
              <a:t>Fidelity: do agent competency reports accurately forecast/describe outcomes?  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0"/>
              </a:rPr>
              <a:t>Reliability: are reported competency levels maintained? </a:t>
            </a:r>
          </a:p>
        </p:txBody>
      </p:sp>
      <p:pic>
        <p:nvPicPr>
          <p:cNvPr id="13" name="Picture 2" descr="http://www.draper.com/sites/all/themes/draper/img/Draper-Primary-Logo-RGB.png">
            <a:extLst>
              <a:ext uri="{FF2B5EF4-FFF2-40B4-BE49-F238E27FC236}">
                <a16:creationId xmlns:a16="http://schemas.microsoft.com/office/drawing/2014/main" id="{C74076B8-65A2-4701-809F-96E5FB8C4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958" y="5659159"/>
            <a:ext cx="1277836" cy="15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58CAA34-BA59-4D43-9ED0-B06945A8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798" y="6095999"/>
            <a:ext cx="798933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ampus sexual misconduct town hall - University of Colorado Boulder">
            <a:extLst>
              <a:ext uri="{FF2B5EF4-FFF2-40B4-BE49-F238E27FC236}">
                <a16:creationId xmlns:a16="http://schemas.microsoft.com/office/drawing/2014/main" id="{29B67084-E9DE-2222-AA38-3AFB2C8AD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228" y="5415372"/>
            <a:ext cx="638662" cy="63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9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5315-EBF7-49EC-8EDB-F2EC55CC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DARPA Competency Aware Machine Learning (CAML)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41F60-A554-4AB8-8F0B-32D687A0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F8D3A-9CBB-4B18-BAE8-484C4778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1166018"/>
            <a:ext cx="11322050" cy="5158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Generalize </a:t>
            </a:r>
            <a:r>
              <a:rPr lang="en-US" sz="2400" dirty="0" err="1"/>
              <a:t>FaMSeC</a:t>
            </a:r>
            <a:r>
              <a:rPr lang="en-US" sz="2400" dirty="0"/>
              <a:t> to </a:t>
            </a:r>
            <a:r>
              <a:rPr lang="en-US" sz="2400" b="1" dirty="0"/>
              <a:t>model-based reinforcement learning </a:t>
            </a:r>
            <a:r>
              <a:rPr lang="en-US" sz="2400" dirty="0"/>
              <a:t>using </a:t>
            </a:r>
            <a:r>
              <a:rPr lang="en-US" sz="2400" b="1" dirty="0"/>
              <a:t>deep learning neural nets </a:t>
            </a:r>
            <a:r>
              <a:rPr lang="en-US" sz="2400" dirty="0"/>
              <a:t>as</a:t>
            </a:r>
            <a:r>
              <a:rPr lang="en-US" sz="2400" b="1" dirty="0"/>
              <a:t> probabilistic world models</a:t>
            </a:r>
            <a:r>
              <a:rPr lang="en-US" sz="2400" dirty="0"/>
              <a:t> to assess task competencies</a:t>
            </a:r>
            <a:endParaRPr lang="en-US" b="1" dirty="0"/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05585-F8FF-4C3E-8AFC-3C09909CF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6"/>
          <a:stretch/>
        </p:blipFill>
        <p:spPr>
          <a:xfrm>
            <a:off x="8064500" y="1984446"/>
            <a:ext cx="3399692" cy="286936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A965E6-1066-4E4C-83D4-FA68756558BC}"/>
              </a:ext>
            </a:extLst>
          </p:cNvPr>
          <p:cNvGrpSpPr/>
          <p:nvPr/>
        </p:nvGrpSpPr>
        <p:grpSpPr>
          <a:xfrm>
            <a:off x="0" y="2057400"/>
            <a:ext cx="7652972" cy="2476895"/>
            <a:chOff x="-32971" y="2411809"/>
            <a:chExt cx="7652972" cy="24768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3AF795-DA64-46EC-AE1D-E2B7ECB10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2971" y="2411809"/>
              <a:ext cx="7652972" cy="247689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8B570B-FD54-412E-8BD9-3FA121B62681}"/>
                </a:ext>
              </a:extLst>
            </p:cNvPr>
            <p:cNvSpPr txBox="1"/>
            <p:nvPr/>
          </p:nvSpPr>
          <p:spPr>
            <a:xfrm>
              <a:off x="5181600" y="2590800"/>
              <a:ext cx="1295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Deep Neural Net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94B53F-0595-46F5-B8E4-E3F36C6BC948}"/>
              </a:ext>
            </a:extLst>
          </p:cNvPr>
          <p:cNvSpPr txBox="1"/>
          <p:nvPr/>
        </p:nvSpPr>
        <p:spPr>
          <a:xfrm>
            <a:off x="203200" y="4724400"/>
            <a:ext cx="11525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ill Sans MT" panose="020B0502020104020203" pitchFamily="34" charset="0"/>
              </a:rPr>
              <a:t>Major technical research challenges: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-offline / online assessments for arbitrary tasks &amp; competency standards?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-how to design deep NN models to predict relevant uncertainties over large time horizons?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-how to implement/evaluate reports with actual human users?</a:t>
            </a:r>
          </a:p>
        </p:txBody>
      </p:sp>
    </p:spTree>
    <p:extLst>
      <p:ext uri="{BB962C8B-B14F-4D97-AF65-F5344CB8AC3E}">
        <p14:creationId xmlns:p14="http://schemas.microsoft.com/office/powerpoint/2010/main" val="375324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6FB7-3114-4290-8E93-AC56CDC0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76200"/>
            <a:ext cx="11571202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Generalized Statistical Task Outcome Assessments </a:t>
            </a:r>
            <a:br>
              <a:rPr lang="en-US" dirty="0"/>
            </a:br>
            <a:r>
              <a:rPr lang="en-US" sz="3100" dirty="0">
                <a:solidFill>
                  <a:srgbClr val="0000FF"/>
                </a:solidFill>
              </a:rPr>
              <a:t>[Conlon, et al SciTech 2022;  ACM Surveys 2023]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F7F31-3870-4784-930A-8D0E036F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553200"/>
            <a:ext cx="1016000" cy="228600"/>
          </a:xfrm>
        </p:spPr>
        <p:txBody>
          <a:bodyPr/>
          <a:lstStyle/>
          <a:p>
            <a:fld id="{9E3EFB43-BEAF-4970-A06C-24B01B76FA99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2" name="Rectangle: Rounded Corners 321">
            <a:extLst>
              <a:ext uri="{FF2B5EF4-FFF2-40B4-BE49-F238E27FC236}">
                <a16:creationId xmlns:a16="http://schemas.microsoft.com/office/drawing/2014/main" id="{383ADD3D-7454-417B-9041-5B806F202F5B}"/>
              </a:ext>
            </a:extLst>
          </p:cNvPr>
          <p:cNvSpPr/>
          <p:nvPr/>
        </p:nvSpPr>
        <p:spPr>
          <a:xfrm>
            <a:off x="353132" y="3443667"/>
            <a:ext cx="1035666" cy="847338"/>
          </a:xfrm>
          <a:prstGeom prst="roundRect">
            <a:avLst/>
          </a:prstGeom>
          <a:solidFill>
            <a:srgbClr val="FF4612">
              <a:tint val="100000"/>
              <a:shade val="100000"/>
              <a:satMod val="130000"/>
            </a:srgbClr>
          </a:solidFill>
          <a:ln w="9525" cap="flat" cmpd="sng" algn="ctr">
            <a:solidFill>
              <a:srgbClr val="FF4612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Learned PWM</a:t>
            </a:r>
          </a:p>
        </p:txBody>
      </p:sp>
      <p:sp>
        <p:nvSpPr>
          <p:cNvPr id="323" name="Rectangle: Rounded Corners 322">
            <a:extLst>
              <a:ext uri="{FF2B5EF4-FFF2-40B4-BE49-F238E27FC236}">
                <a16:creationId xmlns:a16="http://schemas.microsoft.com/office/drawing/2014/main" id="{5C7B5B58-69B6-4B4A-9089-DF0DA4721B8E}"/>
              </a:ext>
            </a:extLst>
          </p:cNvPr>
          <p:cNvSpPr/>
          <p:nvPr/>
        </p:nvSpPr>
        <p:spPr>
          <a:xfrm>
            <a:off x="1783959" y="4147907"/>
            <a:ext cx="1587127" cy="1252094"/>
          </a:xfrm>
          <a:prstGeom prst="roundRect">
            <a:avLst/>
          </a:prstGeom>
          <a:solidFill>
            <a:srgbClr val="FF4612">
              <a:tint val="100000"/>
              <a:shade val="100000"/>
              <a:satMod val="130000"/>
            </a:srgbClr>
          </a:solidFill>
          <a:ln w="9525" cap="flat" cmpd="sng" algn="ctr">
            <a:solidFill>
              <a:srgbClr val="FF4612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State-Action-Reward Prediction Rollouts</a:t>
            </a: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0B50D89D-288A-42E1-9CC0-F78AC88DD012}"/>
              </a:ext>
            </a:extLst>
          </p:cNvPr>
          <p:cNvCxnSpPr>
            <a:cxnSpLocks/>
            <a:stCxn id="322" idx="2"/>
            <a:endCxn id="325" idx="0"/>
          </p:cNvCxnSpPr>
          <p:nvPr/>
        </p:nvCxnSpPr>
        <p:spPr>
          <a:xfrm flipH="1">
            <a:off x="869858" y="4291005"/>
            <a:ext cx="1107" cy="482948"/>
          </a:xfrm>
          <a:prstGeom prst="straightConnector1">
            <a:avLst/>
          </a:prstGeom>
          <a:noFill/>
          <a:ln w="25400" cap="flat" cmpd="sng" algn="ctr">
            <a:solidFill>
              <a:srgbClr val="FF4612"/>
            </a:solidFill>
            <a:prstDash val="solid"/>
            <a:tailEnd type="triangle"/>
          </a:ln>
          <a:effectLst/>
        </p:spPr>
      </p:cxnSp>
      <p:sp>
        <p:nvSpPr>
          <p:cNvPr id="325" name="Rectangle: Rounded Corners 324">
            <a:extLst>
              <a:ext uri="{FF2B5EF4-FFF2-40B4-BE49-F238E27FC236}">
                <a16:creationId xmlns:a16="http://schemas.microsoft.com/office/drawing/2014/main" id="{86129464-A409-42BE-B9C2-60CF4BC18D12}"/>
              </a:ext>
            </a:extLst>
          </p:cNvPr>
          <p:cNvSpPr/>
          <p:nvPr/>
        </p:nvSpPr>
        <p:spPr>
          <a:xfrm>
            <a:off x="275581" y="4773953"/>
            <a:ext cx="1188553" cy="847338"/>
          </a:xfrm>
          <a:prstGeom prst="roundRect">
            <a:avLst/>
          </a:prstGeom>
          <a:solidFill>
            <a:srgbClr val="FF4612">
              <a:tint val="100000"/>
              <a:shade val="100000"/>
              <a:satMod val="130000"/>
            </a:srgbClr>
          </a:solidFill>
          <a:ln w="9525" cap="flat" cmpd="sng" algn="ctr">
            <a:solidFill>
              <a:srgbClr val="FF4612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Model-based Planner</a:t>
            </a:r>
          </a:p>
        </p:txBody>
      </p: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8DD21643-E076-4FA1-899A-8D6C2AAD9C08}"/>
              </a:ext>
            </a:extLst>
          </p:cNvPr>
          <p:cNvCxnSpPr>
            <a:cxnSpLocks/>
            <a:stCxn id="325" idx="3"/>
            <a:endCxn id="323" idx="1"/>
          </p:cNvCxnSpPr>
          <p:nvPr/>
        </p:nvCxnSpPr>
        <p:spPr>
          <a:xfrm flipV="1">
            <a:off x="1464134" y="4773954"/>
            <a:ext cx="319825" cy="423668"/>
          </a:xfrm>
          <a:prstGeom prst="straightConnector1">
            <a:avLst/>
          </a:prstGeom>
          <a:noFill/>
          <a:ln w="25400" cap="flat" cmpd="sng" algn="ctr">
            <a:solidFill>
              <a:srgbClr val="FF4612"/>
            </a:solidFill>
            <a:prstDash val="solid"/>
            <a:tailEnd type="triangle"/>
          </a:ln>
          <a:effectLst/>
        </p:spPr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9F635661-5709-4A35-96F6-B53A68862DD2}"/>
              </a:ext>
            </a:extLst>
          </p:cNvPr>
          <p:cNvCxnSpPr>
            <a:cxnSpLocks/>
          </p:cNvCxnSpPr>
          <p:nvPr/>
        </p:nvCxnSpPr>
        <p:spPr>
          <a:xfrm>
            <a:off x="3371086" y="4773953"/>
            <a:ext cx="404158" cy="0"/>
          </a:xfrm>
          <a:prstGeom prst="straightConnector1">
            <a:avLst/>
          </a:prstGeom>
          <a:noFill/>
          <a:ln w="25400" cap="flat" cmpd="sng" algn="ctr">
            <a:solidFill>
              <a:srgbClr val="FF4612"/>
            </a:solidFill>
            <a:prstDash val="solid"/>
            <a:tailEnd type="triangle"/>
          </a:ln>
          <a:effectLst/>
        </p:spPr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F922C1FF-6EE7-455C-8882-B00EECAE5752}"/>
              </a:ext>
            </a:extLst>
          </p:cNvPr>
          <p:cNvCxnSpPr>
            <a:cxnSpLocks/>
            <a:stCxn id="323" idx="1"/>
          </p:cNvCxnSpPr>
          <p:nvPr/>
        </p:nvCxnSpPr>
        <p:spPr>
          <a:xfrm flipH="1" flipV="1">
            <a:off x="1390492" y="4172797"/>
            <a:ext cx="393468" cy="601157"/>
          </a:xfrm>
          <a:prstGeom prst="straightConnector1">
            <a:avLst/>
          </a:prstGeom>
          <a:noFill/>
          <a:ln w="25400" cap="flat" cmpd="sng" algn="ctr">
            <a:solidFill>
              <a:srgbClr val="FF4612"/>
            </a:solidFill>
            <a:prstDash val="solid"/>
            <a:tailEnd type="triangle"/>
          </a:ln>
          <a:effectLst/>
        </p:spPr>
      </p:cxnSp>
      <p:sp>
        <p:nvSpPr>
          <p:cNvPr id="329" name="Rectangle 328">
            <a:extLst>
              <a:ext uri="{FF2B5EF4-FFF2-40B4-BE49-F238E27FC236}">
                <a16:creationId xmlns:a16="http://schemas.microsoft.com/office/drawing/2014/main" id="{0829748D-9C8F-4DEB-9328-331C46C68B87}"/>
              </a:ext>
            </a:extLst>
          </p:cNvPr>
          <p:cNvSpPr/>
          <p:nvPr/>
        </p:nvSpPr>
        <p:spPr>
          <a:xfrm>
            <a:off x="203200" y="3304927"/>
            <a:ext cx="3310250" cy="2670805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ADEAB69A-DFCE-4E71-AAD7-03E0AC36D7E7}"/>
              </a:ext>
            </a:extLst>
          </p:cNvPr>
          <p:cNvGrpSpPr/>
          <p:nvPr/>
        </p:nvGrpSpPr>
        <p:grpSpPr>
          <a:xfrm>
            <a:off x="3799800" y="4243265"/>
            <a:ext cx="2257731" cy="1707020"/>
            <a:chOff x="3357239" y="3211192"/>
            <a:chExt cx="1766856" cy="1157438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A380691-1FE5-4DE3-8ED4-1F46BE477860}"/>
                </a:ext>
              </a:extLst>
            </p:cNvPr>
            <p:cNvGrpSpPr/>
            <p:nvPr/>
          </p:nvGrpSpPr>
          <p:grpSpPr>
            <a:xfrm>
              <a:off x="3357239" y="3211192"/>
              <a:ext cx="1766856" cy="1157438"/>
              <a:chOff x="3357239" y="2927972"/>
              <a:chExt cx="1766856" cy="1157438"/>
            </a:xfrm>
          </p:grpSpPr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3A985E9B-5099-42F5-A09D-BBABC3F49FC8}"/>
                  </a:ext>
                </a:extLst>
              </p:cNvPr>
              <p:cNvGrpSpPr/>
              <p:nvPr/>
            </p:nvGrpSpPr>
            <p:grpSpPr>
              <a:xfrm>
                <a:off x="3433668" y="2927972"/>
                <a:ext cx="1690427" cy="1100448"/>
                <a:chOff x="-5747042" y="1279429"/>
                <a:chExt cx="4464635" cy="2993459"/>
              </a:xfrm>
            </p:grpSpPr>
            <p:sp>
              <p:nvSpPr>
                <p:cNvPr id="344" name="Rectangle: Rounded Corners 343">
                  <a:extLst>
                    <a:ext uri="{FF2B5EF4-FFF2-40B4-BE49-F238E27FC236}">
                      <a16:creationId xmlns:a16="http://schemas.microsoft.com/office/drawing/2014/main" id="{7F5D30B1-17CA-4FCF-BB1B-2FBEFF026085}"/>
                    </a:ext>
                  </a:extLst>
                </p:cNvPr>
                <p:cNvSpPr/>
                <p:nvPr/>
              </p:nvSpPr>
              <p:spPr>
                <a:xfrm>
                  <a:off x="-5224534" y="1279429"/>
                  <a:ext cx="3942127" cy="2663378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Rectangle: Rounded Corners 344">
                  <a:extLst>
                    <a:ext uri="{FF2B5EF4-FFF2-40B4-BE49-F238E27FC236}">
                      <a16:creationId xmlns:a16="http://schemas.microsoft.com/office/drawing/2014/main" id="{74D14E69-AF39-466F-83E7-C0534EF507C7}"/>
                    </a:ext>
                  </a:extLst>
                </p:cNvPr>
                <p:cNvSpPr/>
                <p:nvPr/>
              </p:nvSpPr>
              <p:spPr>
                <a:xfrm>
                  <a:off x="-5392077" y="1383980"/>
                  <a:ext cx="3942127" cy="2663378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: Rounded Corners 345">
                  <a:extLst>
                    <a:ext uri="{FF2B5EF4-FFF2-40B4-BE49-F238E27FC236}">
                      <a16:creationId xmlns:a16="http://schemas.microsoft.com/office/drawing/2014/main" id="{9EA3D3B4-6751-44FA-A2DA-601BE9208B05}"/>
                    </a:ext>
                  </a:extLst>
                </p:cNvPr>
                <p:cNvSpPr/>
                <p:nvPr/>
              </p:nvSpPr>
              <p:spPr>
                <a:xfrm>
                  <a:off x="-5580923" y="1503282"/>
                  <a:ext cx="3942127" cy="2663378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Rectangle: Rounded Corners 346">
                  <a:extLst>
                    <a:ext uri="{FF2B5EF4-FFF2-40B4-BE49-F238E27FC236}">
                      <a16:creationId xmlns:a16="http://schemas.microsoft.com/office/drawing/2014/main" id="{41053E12-B8F5-47A2-B2C5-66A1077907DD}"/>
                    </a:ext>
                  </a:extLst>
                </p:cNvPr>
                <p:cNvSpPr/>
                <p:nvPr/>
              </p:nvSpPr>
              <p:spPr>
                <a:xfrm>
                  <a:off x="-5747042" y="1609510"/>
                  <a:ext cx="3942127" cy="2663378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FF792478-A210-429F-BD88-52E5174BB9A3}"/>
                  </a:ext>
                </a:extLst>
              </p:cNvPr>
              <p:cNvGrpSpPr/>
              <p:nvPr/>
            </p:nvGrpSpPr>
            <p:grpSpPr>
              <a:xfrm>
                <a:off x="3357239" y="3106306"/>
                <a:ext cx="1492592" cy="979104"/>
                <a:chOff x="3832832" y="759082"/>
                <a:chExt cx="3942127" cy="2663378"/>
              </a:xfrm>
            </p:grpSpPr>
            <p:sp>
              <p:nvSpPr>
                <p:cNvPr id="335" name="Rectangle: Rounded Corners 334">
                  <a:extLst>
                    <a:ext uri="{FF2B5EF4-FFF2-40B4-BE49-F238E27FC236}">
                      <a16:creationId xmlns:a16="http://schemas.microsoft.com/office/drawing/2014/main" id="{73AF61D8-5F82-4BC5-9F7F-F860717C6CBB}"/>
                    </a:ext>
                  </a:extLst>
                </p:cNvPr>
                <p:cNvSpPr/>
                <p:nvPr/>
              </p:nvSpPr>
              <p:spPr>
                <a:xfrm>
                  <a:off x="3832832" y="759082"/>
                  <a:ext cx="3942127" cy="2663378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254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A67AE731-BC04-4F2A-9E3C-94E28C6BC0CF}"/>
                    </a:ext>
                  </a:extLst>
                </p:cNvPr>
                <p:cNvGrpSpPr/>
                <p:nvPr/>
              </p:nvGrpSpPr>
              <p:grpSpPr>
                <a:xfrm>
                  <a:off x="4764503" y="1079734"/>
                  <a:ext cx="2530508" cy="1932328"/>
                  <a:chOff x="4347411" y="425861"/>
                  <a:chExt cx="2371381" cy="1275349"/>
                </a:xfrm>
              </p:grpSpPr>
              <p:cxnSp>
                <p:nvCxnSpPr>
                  <p:cNvPr id="342" name="Straight Arrow Connector 341">
                    <a:extLst>
                      <a:ext uri="{FF2B5EF4-FFF2-40B4-BE49-F238E27FC236}">
                        <a16:creationId xmlns:a16="http://schemas.microsoft.com/office/drawing/2014/main" id="{7541C28A-F5B7-4810-90A0-87A1492907B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347411" y="425861"/>
                    <a:ext cx="0" cy="1275347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rgbClr val="000000"/>
                    </a:solidFill>
                    <a:prstDash val="solid"/>
                    <a:tailEnd type="triangle"/>
                  </a:ln>
                  <a:effectLst/>
                </p:spPr>
              </p:cxnSp>
              <p:cxnSp>
                <p:nvCxnSpPr>
                  <p:cNvPr id="343" name="Straight Arrow Connector 342">
                    <a:extLst>
                      <a:ext uri="{FF2B5EF4-FFF2-40B4-BE49-F238E27FC236}">
                        <a16:creationId xmlns:a16="http://schemas.microsoft.com/office/drawing/2014/main" id="{5AD3ECC1-C581-4296-ACB9-478A6DB2B1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47411" y="1701209"/>
                    <a:ext cx="2371381" cy="1"/>
                  </a:xfrm>
                  <a:prstGeom prst="straightConnector1">
                    <a:avLst/>
                  </a:prstGeom>
                  <a:noFill/>
                  <a:ln w="38100" cap="flat" cmpd="sng" algn="ctr">
                    <a:solidFill>
                      <a:srgbClr val="000000"/>
                    </a:solidFill>
                    <a:prstDash val="solid"/>
                    <a:tailEnd type="triangle"/>
                  </a:ln>
                  <a:effectLst/>
                </p:spPr>
              </p:cxnSp>
            </p:grp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46A272E8-0159-470E-88A7-23A255F0CAB6}"/>
                    </a:ext>
                  </a:extLst>
                </p:cNvPr>
                <p:cNvSpPr/>
                <p:nvPr/>
              </p:nvSpPr>
              <p:spPr>
                <a:xfrm>
                  <a:off x="5021175" y="1368759"/>
                  <a:ext cx="2358190" cy="604421"/>
                </a:xfrm>
                <a:custGeom>
                  <a:avLst/>
                  <a:gdLst>
                    <a:gd name="connsiteX0" fmla="*/ 0 w 2358190"/>
                    <a:gd name="connsiteY0" fmla="*/ 604421 h 604421"/>
                    <a:gd name="connsiteX1" fmla="*/ 272716 w 2358190"/>
                    <a:gd name="connsiteY1" fmla="*/ 10863 h 604421"/>
                    <a:gd name="connsiteX2" fmla="*/ 561474 w 2358190"/>
                    <a:gd name="connsiteY2" fmla="*/ 235452 h 604421"/>
                    <a:gd name="connsiteX3" fmla="*/ 1171074 w 2358190"/>
                    <a:gd name="connsiteY3" fmla="*/ 427957 h 604421"/>
                    <a:gd name="connsiteX4" fmla="*/ 1475874 w 2358190"/>
                    <a:gd name="connsiteY4" fmla="*/ 267536 h 604421"/>
                    <a:gd name="connsiteX5" fmla="*/ 1941095 w 2358190"/>
                    <a:gd name="connsiteY5" fmla="*/ 427957 h 604421"/>
                    <a:gd name="connsiteX6" fmla="*/ 2358190 w 2358190"/>
                    <a:gd name="connsiteY6" fmla="*/ 283578 h 60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58190" h="604421">
                      <a:moveTo>
                        <a:pt x="0" y="604421"/>
                      </a:moveTo>
                      <a:cubicBezTo>
                        <a:pt x="89568" y="338389"/>
                        <a:pt x="179137" y="72358"/>
                        <a:pt x="272716" y="10863"/>
                      </a:cubicBezTo>
                      <a:cubicBezTo>
                        <a:pt x="366295" y="-50632"/>
                        <a:pt x="411748" y="165936"/>
                        <a:pt x="561474" y="235452"/>
                      </a:cubicBezTo>
                      <a:cubicBezTo>
                        <a:pt x="711200" y="304968"/>
                        <a:pt x="1018674" y="422610"/>
                        <a:pt x="1171074" y="427957"/>
                      </a:cubicBezTo>
                      <a:cubicBezTo>
                        <a:pt x="1323474" y="433304"/>
                        <a:pt x="1347537" y="267536"/>
                        <a:pt x="1475874" y="267536"/>
                      </a:cubicBezTo>
                      <a:cubicBezTo>
                        <a:pt x="1604211" y="267536"/>
                        <a:pt x="1794042" y="425283"/>
                        <a:pt x="1941095" y="427957"/>
                      </a:cubicBezTo>
                      <a:cubicBezTo>
                        <a:pt x="2088148" y="430631"/>
                        <a:pt x="2223169" y="357104"/>
                        <a:pt x="2358190" y="283578"/>
                      </a:cubicBezTo>
                    </a:path>
                  </a:pathLst>
                </a:custGeom>
                <a:noFill/>
                <a:ln w="57150" cap="flat" cmpd="sng" algn="ctr">
                  <a:solidFill>
                    <a:srgbClr val="FFC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E95048B8-6528-4B19-894A-180CA7AA160F}"/>
                    </a:ext>
                  </a:extLst>
                </p:cNvPr>
                <p:cNvSpPr/>
                <p:nvPr/>
              </p:nvSpPr>
              <p:spPr>
                <a:xfrm>
                  <a:off x="5021176" y="1973180"/>
                  <a:ext cx="2406322" cy="514067"/>
                </a:xfrm>
                <a:custGeom>
                  <a:avLst/>
                  <a:gdLst>
                    <a:gd name="connsiteX0" fmla="*/ 0 w 1588169"/>
                    <a:gd name="connsiteY0" fmla="*/ 493542 h 494261"/>
                    <a:gd name="connsiteX1" fmla="*/ 385011 w 1588169"/>
                    <a:gd name="connsiteY1" fmla="*/ 12279 h 494261"/>
                    <a:gd name="connsiteX2" fmla="*/ 641684 w 1588169"/>
                    <a:gd name="connsiteY2" fmla="*/ 172700 h 494261"/>
                    <a:gd name="connsiteX3" fmla="*/ 1042737 w 1588169"/>
                    <a:gd name="connsiteY3" fmla="*/ 493542 h 494261"/>
                    <a:gd name="connsiteX4" fmla="*/ 1588169 w 1588169"/>
                    <a:gd name="connsiteY4" fmla="*/ 76447 h 49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169" h="494261">
                      <a:moveTo>
                        <a:pt x="0" y="493542"/>
                      </a:moveTo>
                      <a:cubicBezTo>
                        <a:pt x="139032" y="279647"/>
                        <a:pt x="278064" y="65753"/>
                        <a:pt x="385011" y="12279"/>
                      </a:cubicBezTo>
                      <a:cubicBezTo>
                        <a:pt x="491958" y="-41195"/>
                        <a:pt x="532063" y="92489"/>
                        <a:pt x="641684" y="172700"/>
                      </a:cubicBezTo>
                      <a:cubicBezTo>
                        <a:pt x="751305" y="252910"/>
                        <a:pt x="884990" y="509584"/>
                        <a:pt x="1042737" y="493542"/>
                      </a:cubicBezTo>
                      <a:cubicBezTo>
                        <a:pt x="1200484" y="477500"/>
                        <a:pt x="1394326" y="276973"/>
                        <a:pt x="1588169" y="76447"/>
                      </a:cubicBezTo>
                    </a:path>
                  </a:pathLst>
                </a:custGeom>
                <a:noFill/>
                <a:ln w="57150" cap="flat" cmpd="sng" algn="ctr">
                  <a:solidFill>
                    <a:srgbClr val="7030A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82FA9F58-E860-4D73-9C02-960ECF229C6C}"/>
                    </a:ext>
                  </a:extLst>
                </p:cNvPr>
                <p:cNvSpPr/>
                <p:nvPr/>
              </p:nvSpPr>
              <p:spPr>
                <a:xfrm>
                  <a:off x="5037915" y="980510"/>
                  <a:ext cx="2121501" cy="401922"/>
                </a:xfrm>
                <a:custGeom>
                  <a:avLst/>
                  <a:gdLst>
                    <a:gd name="connsiteX0" fmla="*/ 0 w 2181726"/>
                    <a:gd name="connsiteY0" fmla="*/ 0 h 1267327"/>
                    <a:gd name="connsiteX1" fmla="*/ 737936 w 2181726"/>
                    <a:gd name="connsiteY1" fmla="*/ 449179 h 1267327"/>
                    <a:gd name="connsiteX2" fmla="*/ 737936 w 2181726"/>
                    <a:gd name="connsiteY2" fmla="*/ 449179 h 1267327"/>
                    <a:gd name="connsiteX3" fmla="*/ 1251284 w 2181726"/>
                    <a:gd name="connsiteY3" fmla="*/ 786064 h 1267327"/>
                    <a:gd name="connsiteX4" fmla="*/ 2021305 w 2181726"/>
                    <a:gd name="connsiteY4" fmla="*/ 786064 h 1267327"/>
                    <a:gd name="connsiteX5" fmla="*/ 2181726 w 2181726"/>
                    <a:gd name="connsiteY5" fmla="*/ 1267327 h 1267327"/>
                    <a:gd name="connsiteX0" fmla="*/ 0 w 2197010"/>
                    <a:gd name="connsiteY0" fmla="*/ 0 h 1139287"/>
                    <a:gd name="connsiteX1" fmla="*/ 737936 w 2197010"/>
                    <a:gd name="connsiteY1" fmla="*/ 449179 h 1139287"/>
                    <a:gd name="connsiteX2" fmla="*/ 737936 w 2197010"/>
                    <a:gd name="connsiteY2" fmla="*/ 449179 h 1139287"/>
                    <a:gd name="connsiteX3" fmla="*/ 1251284 w 2197010"/>
                    <a:gd name="connsiteY3" fmla="*/ 786064 h 1139287"/>
                    <a:gd name="connsiteX4" fmla="*/ 2021305 w 2197010"/>
                    <a:gd name="connsiteY4" fmla="*/ 786064 h 1139287"/>
                    <a:gd name="connsiteX5" fmla="*/ 2197010 w 2197010"/>
                    <a:gd name="connsiteY5" fmla="*/ 1139287 h 1139287"/>
                    <a:gd name="connsiteX0" fmla="*/ 0 w 2021305"/>
                    <a:gd name="connsiteY0" fmla="*/ 0 h 801989"/>
                    <a:gd name="connsiteX1" fmla="*/ 737936 w 2021305"/>
                    <a:gd name="connsiteY1" fmla="*/ 449179 h 801989"/>
                    <a:gd name="connsiteX2" fmla="*/ 737936 w 2021305"/>
                    <a:gd name="connsiteY2" fmla="*/ 449179 h 801989"/>
                    <a:gd name="connsiteX3" fmla="*/ 1251284 w 2021305"/>
                    <a:gd name="connsiteY3" fmla="*/ 786064 h 801989"/>
                    <a:gd name="connsiteX4" fmla="*/ 2021305 w 2021305"/>
                    <a:gd name="connsiteY4" fmla="*/ 786064 h 801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1305" h="801989">
                      <a:moveTo>
                        <a:pt x="0" y="0"/>
                      </a:moveTo>
                      <a:lnTo>
                        <a:pt x="737936" y="449179"/>
                      </a:lnTo>
                      <a:lnTo>
                        <a:pt x="737936" y="449179"/>
                      </a:lnTo>
                      <a:cubicBezTo>
                        <a:pt x="823494" y="505326"/>
                        <a:pt x="1037389" y="729917"/>
                        <a:pt x="1251284" y="786064"/>
                      </a:cubicBezTo>
                      <a:cubicBezTo>
                        <a:pt x="1465179" y="842211"/>
                        <a:pt x="1863684" y="727194"/>
                        <a:pt x="2021305" y="786064"/>
                      </a:cubicBezTo>
                    </a:path>
                  </a:pathLst>
                </a:custGeom>
                <a:noFill/>
                <a:ln w="57150" cap="flat" cmpd="sng" algn="ctr">
                  <a:solidFill>
                    <a:srgbClr val="FF33CC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04415A27-A11B-4DE0-9D32-8434344AB018}"/>
                    </a:ext>
                  </a:extLst>
                </p:cNvPr>
                <p:cNvSpPr/>
                <p:nvPr/>
              </p:nvSpPr>
              <p:spPr>
                <a:xfrm>
                  <a:off x="5005135" y="2645312"/>
                  <a:ext cx="2164893" cy="228601"/>
                </a:xfrm>
                <a:custGeom>
                  <a:avLst/>
                  <a:gdLst>
                    <a:gd name="connsiteX0" fmla="*/ 0 w 1058779"/>
                    <a:gd name="connsiteY0" fmla="*/ 1556084 h 1556084"/>
                    <a:gd name="connsiteX1" fmla="*/ 417095 w 1058779"/>
                    <a:gd name="connsiteY1" fmla="*/ 513347 h 1556084"/>
                    <a:gd name="connsiteX2" fmla="*/ 1058779 w 1058779"/>
                    <a:gd name="connsiteY2" fmla="*/ 0 h 1556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58779" h="1556084">
                      <a:moveTo>
                        <a:pt x="0" y="1556084"/>
                      </a:moveTo>
                      <a:cubicBezTo>
                        <a:pt x="120316" y="1164389"/>
                        <a:pt x="240632" y="772694"/>
                        <a:pt x="417095" y="513347"/>
                      </a:cubicBezTo>
                      <a:cubicBezTo>
                        <a:pt x="593558" y="254000"/>
                        <a:pt x="826168" y="127000"/>
                        <a:pt x="1058779" y="0"/>
                      </a:cubicBezTo>
                    </a:path>
                  </a:pathLst>
                </a:custGeom>
                <a:noFill/>
                <a:ln w="5715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3C39EAC6-7529-449B-A3F1-76F9D6DBFD44}"/>
                    </a:ext>
                  </a:extLst>
                </p:cNvPr>
                <p:cNvSpPr txBox="1"/>
                <p:nvPr/>
              </p:nvSpPr>
              <p:spPr>
                <a:xfrm>
                  <a:off x="3834459" y="841383"/>
                  <a:ext cx="930440" cy="1021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</a:rPr>
                    <a:t>s(t)/a(t)/r(t)</a:t>
                  </a:r>
                </a:p>
              </p:txBody>
            </p:sp>
          </p:grpSp>
        </p:grp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51BAE57B-8098-41D7-A320-C0F1321DBB54}"/>
                </a:ext>
              </a:extLst>
            </p:cNvPr>
            <p:cNvSpPr txBox="1"/>
            <p:nvPr/>
          </p:nvSpPr>
          <p:spPr>
            <a:xfrm>
              <a:off x="4595662" y="4132273"/>
              <a:ext cx="352289" cy="172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t</a:t>
              </a:r>
            </a:p>
          </p:txBody>
        </p:sp>
      </p:grpSp>
      <p:sp>
        <p:nvSpPr>
          <p:cNvPr id="349" name="Arrow: Down 348">
            <a:extLst>
              <a:ext uri="{FF2B5EF4-FFF2-40B4-BE49-F238E27FC236}">
                <a16:creationId xmlns:a16="http://schemas.microsoft.com/office/drawing/2014/main" id="{7EBD12D7-372E-4BCF-BD85-8A83C993C8DD}"/>
              </a:ext>
            </a:extLst>
          </p:cNvPr>
          <p:cNvSpPr/>
          <p:nvPr/>
        </p:nvSpPr>
        <p:spPr>
          <a:xfrm rot="10800000">
            <a:off x="4806720" y="3801232"/>
            <a:ext cx="388652" cy="356859"/>
          </a:xfrm>
          <a:prstGeom prst="downArrow">
            <a:avLst/>
          </a:prstGeom>
          <a:solidFill>
            <a:srgbClr val="FF4612">
              <a:tint val="100000"/>
              <a:shade val="100000"/>
              <a:satMod val="130000"/>
            </a:srgbClr>
          </a:solidFill>
          <a:ln w="9525" cap="flat" cmpd="sng" algn="ctr">
            <a:solidFill>
              <a:srgbClr val="FF4612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D4962234-BDF1-48C5-8655-3D45EE0BCE7D}"/>
              </a:ext>
            </a:extLst>
          </p:cNvPr>
          <p:cNvSpPr txBox="1"/>
          <p:nvPr/>
        </p:nvSpPr>
        <p:spPr>
          <a:xfrm>
            <a:off x="3459794" y="3860908"/>
            <a:ext cx="130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Simulation traces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51" name="Picture 350">
            <a:extLst>
              <a:ext uri="{FF2B5EF4-FFF2-40B4-BE49-F238E27FC236}">
                <a16:creationId xmlns:a16="http://schemas.microsoft.com/office/drawing/2014/main" id="{8CE69A6B-A7D1-47CB-B3EE-6B1FE71324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14951" y="3429000"/>
            <a:ext cx="2891535" cy="285653"/>
          </a:xfrm>
          <a:prstGeom prst="rect">
            <a:avLst/>
          </a:prstGeom>
        </p:spPr>
      </p:pic>
      <p:grpSp>
        <p:nvGrpSpPr>
          <p:cNvPr id="533" name="Group 532">
            <a:extLst>
              <a:ext uri="{FF2B5EF4-FFF2-40B4-BE49-F238E27FC236}">
                <a16:creationId xmlns:a16="http://schemas.microsoft.com/office/drawing/2014/main" id="{707AC48D-697E-422D-860D-8CAC7F8D91B9}"/>
              </a:ext>
            </a:extLst>
          </p:cNvPr>
          <p:cNvGrpSpPr/>
          <p:nvPr/>
        </p:nvGrpSpPr>
        <p:grpSpPr>
          <a:xfrm>
            <a:off x="6902410" y="4526439"/>
            <a:ext cx="4017356" cy="655161"/>
            <a:chOff x="6902410" y="4526439"/>
            <a:chExt cx="4017356" cy="655161"/>
          </a:xfrm>
        </p:grpSpPr>
        <p:pic>
          <p:nvPicPr>
            <p:cNvPr id="321" name="Picture 320">
              <a:extLst>
                <a:ext uri="{FF2B5EF4-FFF2-40B4-BE49-F238E27FC236}">
                  <a16:creationId xmlns:a16="http://schemas.microsoft.com/office/drawing/2014/main" id="{5F8E2F55-0CD3-4CE8-A3C1-67AC2F828A7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902410" y="4659315"/>
              <a:ext cx="3263051" cy="522285"/>
            </a:xfrm>
            <a:prstGeom prst="rect">
              <a:avLst/>
            </a:prstGeom>
          </p:spPr>
        </p:pic>
        <p:cxnSp>
          <p:nvCxnSpPr>
            <p:cNvPr id="381" name="Connector: Elbow 380">
              <a:extLst>
                <a:ext uri="{FF2B5EF4-FFF2-40B4-BE49-F238E27FC236}">
                  <a16:creationId xmlns:a16="http://schemas.microsoft.com/office/drawing/2014/main" id="{EEBDD10C-7377-464B-9EE5-0D8FD2C262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15042" y="4472142"/>
              <a:ext cx="450427" cy="559021"/>
            </a:xfrm>
            <a:prstGeom prst="bentConnector2">
              <a:avLst/>
            </a:prstGeom>
            <a:noFill/>
            <a:ln w="57150" cap="flat" cmpd="sng" algn="ctr">
              <a:solidFill>
                <a:srgbClr val="FF4612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52F50DC-E648-4BBF-9C35-222319AA20A2}"/>
              </a:ext>
            </a:extLst>
          </p:cNvPr>
          <p:cNvGrpSpPr/>
          <p:nvPr/>
        </p:nvGrpSpPr>
        <p:grpSpPr>
          <a:xfrm>
            <a:off x="5953952" y="5257800"/>
            <a:ext cx="6143182" cy="1084429"/>
            <a:chOff x="5953952" y="5257800"/>
            <a:chExt cx="6143182" cy="1084429"/>
          </a:xfrm>
        </p:grpSpPr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E06FE2CF-5932-45B7-9621-9FFC9AE5CD13}"/>
                </a:ext>
              </a:extLst>
            </p:cNvPr>
            <p:cNvSpPr txBox="1"/>
            <p:nvPr/>
          </p:nvSpPr>
          <p:spPr>
            <a:xfrm>
              <a:off x="7206990" y="5873880"/>
              <a:ext cx="3003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200" b="1" dirty="0">
                  <a:solidFill>
                    <a:srgbClr val="000000"/>
                  </a:solidFill>
                  <a:latin typeface="Arial"/>
                </a:rPr>
                <a:t>“Confidence in meeting </a:t>
              </a:r>
            </a:p>
            <a:p>
              <a:pPr algn="ctr" defTabSz="457200"/>
              <a:r>
                <a:rPr lang="en-US" sz="1200" b="1" dirty="0">
                  <a:solidFill>
                    <a:srgbClr val="00B050"/>
                  </a:solidFill>
                  <a:latin typeface="Arial"/>
                </a:rPr>
                <a:t>expected outcomes for X</a:t>
              </a:r>
              <a:r>
                <a:rPr lang="en-US" sz="1200" b="1" dirty="0">
                  <a:solidFill>
                    <a:srgbClr val="000000"/>
                  </a:solidFill>
                  <a:latin typeface="Arial"/>
                </a:rPr>
                <a:t> is  </a:t>
              </a:r>
              <a:r>
                <a:rPr lang="en-US" sz="1200" b="1" u="sng" dirty="0">
                  <a:solidFill>
                    <a:srgbClr val="000000"/>
                  </a:solidFill>
                  <a:latin typeface="Arial"/>
                </a:rPr>
                <a:t>good</a:t>
              </a:r>
              <a:r>
                <a:rPr lang="en-US" sz="1200" b="1" dirty="0">
                  <a:solidFill>
                    <a:srgbClr val="000000"/>
                  </a:solidFill>
                  <a:latin typeface="Arial"/>
                </a:rPr>
                <a:t>”</a:t>
              </a:r>
              <a:r>
                <a:rPr lang="en-US" sz="1200" dirty="0">
                  <a:solidFill>
                    <a:srgbClr val="000000"/>
                  </a:solidFill>
                  <a:latin typeface="Arial"/>
                </a:rPr>
                <a:t> 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EE102B84-097A-4C13-BCED-97F4F5B045FC}"/>
                </a:ext>
              </a:extLst>
            </p:cNvPr>
            <p:cNvSpPr txBox="1"/>
            <p:nvPr/>
          </p:nvSpPr>
          <p:spPr>
            <a:xfrm>
              <a:off x="5953952" y="5757454"/>
              <a:ext cx="1589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Competency statement: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Arrow: Down 353">
              <a:extLst>
                <a:ext uri="{FF2B5EF4-FFF2-40B4-BE49-F238E27FC236}">
                  <a16:creationId xmlns:a16="http://schemas.microsoft.com/office/drawing/2014/main" id="{8351FA2B-838A-496B-B366-D2140B38CF2B}"/>
                </a:ext>
              </a:extLst>
            </p:cNvPr>
            <p:cNvSpPr/>
            <p:nvPr/>
          </p:nvSpPr>
          <p:spPr>
            <a:xfrm>
              <a:off x="7825431" y="5400001"/>
              <a:ext cx="334132" cy="316449"/>
            </a:xfrm>
            <a:prstGeom prst="downArrow">
              <a:avLst/>
            </a:prstGeom>
            <a:solidFill>
              <a:srgbClr val="FF4612">
                <a:tint val="100000"/>
                <a:shade val="100000"/>
                <a:satMod val="130000"/>
              </a:srgbClr>
            </a:solidFill>
            <a:ln w="9525" cap="flat" cmpd="sng" algn="ctr">
              <a:solidFill>
                <a:srgbClr val="FF4612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B8D30172-5FB9-44AB-A0BE-678A090360E4}"/>
                </a:ext>
              </a:extLst>
            </p:cNvPr>
            <p:cNvGrpSpPr/>
            <p:nvPr/>
          </p:nvGrpSpPr>
          <p:grpSpPr>
            <a:xfrm>
              <a:off x="9753600" y="5257800"/>
              <a:ext cx="2343534" cy="744441"/>
              <a:chOff x="8229600" y="5164474"/>
              <a:chExt cx="2187737" cy="1083925"/>
            </a:xfrm>
          </p:grpSpPr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1FA6D3E2-634C-419F-B218-E7143CB2A55F}"/>
                  </a:ext>
                </a:extLst>
              </p:cNvPr>
              <p:cNvSpPr/>
              <p:nvPr/>
            </p:nvSpPr>
            <p:spPr>
              <a:xfrm rot="5400000">
                <a:off x="9202998" y="4641580"/>
                <a:ext cx="259495" cy="1887483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33000">
                    <a:srgbClr val="FFC000"/>
                  </a:gs>
                  <a:gs pos="66000">
                    <a:srgbClr val="FFFF00"/>
                  </a:gs>
                  <a:gs pos="100000">
                    <a:srgbClr val="00B050"/>
                  </a:gs>
                </a:gsLst>
                <a:lin ang="16200000" scaled="1"/>
                <a:tileRect/>
              </a:gra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BC9766B2-7494-4746-B628-897689CE6B5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103204" y="5545425"/>
                <a:ext cx="345494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54589036-502D-4C18-AB54-69BF7440795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617936" y="5549359"/>
                <a:ext cx="345494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CE6779BD-1FEC-4421-9A56-B460C409D15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149202" y="5549359"/>
                <a:ext cx="345494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51CF31AD-2EDC-4694-8E1D-455BD1AC9DC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697166" y="5545425"/>
                <a:ext cx="345495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828D89C9-3E37-46E9-94AF-936A9B92CDC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11900" y="5550299"/>
                <a:ext cx="345494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FF94A52D-5FE7-47D1-A552-77B24CC91153}"/>
                  </a:ext>
                </a:extLst>
              </p:cNvPr>
              <p:cNvGrpSpPr/>
              <p:nvPr/>
            </p:nvGrpSpPr>
            <p:grpSpPr>
              <a:xfrm rot="5400000">
                <a:off x="9163551" y="5157057"/>
                <a:ext cx="341991" cy="1840694"/>
                <a:chOff x="14365025" y="5499115"/>
                <a:chExt cx="562970" cy="2304377"/>
              </a:xfrm>
            </p:grpSpPr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8A8E60BC-C657-4255-9346-3C035B817BDC}"/>
                    </a:ext>
                  </a:extLst>
                </p:cNvPr>
                <p:cNvSpPr txBox="1"/>
                <p:nvPr/>
              </p:nvSpPr>
              <p:spPr>
                <a:xfrm rot="16200000">
                  <a:off x="14396169" y="7277327"/>
                  <a:ext cx="495021" cy="5573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Very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bad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2F71BA0E-2AEB-4225-AB4A-F05EAECDD285}"/>
                    </a:ext>
                  </a:extLst>
                </p:cNvPr>
                <p:cNvSpPr txBox="1"/>
                <p:nvPr/>
              </p:nvSpPr>
              <p:spPr>
                <a:xfrm rot="16200000">
                  <a:off x="14326186" y="6836436"/>
                  <a:ext cx="466054" cy="3546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800" b="1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Bad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8299180B-F62E-4FD6-B0C6-8D95371D21E2}"/>
                    </a:ext>
                  </a:extLst>
                </p:cNvPr>
                <p:cNvSpPr txBox="1"/>
                <p:nvPr/>
              </p:nvSpPr>
              <p:spPr>
                <a:xfrm rot="16200000">
                  <a:off x="14342339" y="6474508"/>
                  <a:ext cx="430177" cy="354654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Fair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513" name="TextBox 512">
                  <a:extLst>
                    <a:ext uri="{FF2B5EF4-FFF2-40B4-BE49-F238E27FC236}">
                      <a16:creationId xmlns:a16="http://schemas.microsoft.com/office/drawing/2014/main" id="{125F0DF8-FC80-4D81-A907-7AB431041207}"/>
                    </a:ext>
                  </a:extLst>
                </p:cNvPr>
                <p:cNvSpPr txBox="1"/>
                <p:nvPr/>
              </p:nvSpPr>
              <p:spPr>
                <a:xfrm rot="16200000">
                  <a:off x="14300573" y="6107905"/>
                  <a:ext cx="513711" cy="354654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Good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514" name="TextBox 513">
                  <a:extLst>
                    <a:ext uri="{FF2B5EF4-FFF2-40B4-BE49-F238E27FC236}">
                      <a16:creationId xmlns:a16="http://schemas.microsoft.com/office/drawing/2014/main" id="{6B7DF185-F858-4162-B6EB-9BFA9AA52F13}"/>
                    </a:ext>
                  </a:extLst>
                </p:cNvPr>
                <p:cNvSpPr txBox="1"/>
                <p:nvPr/>
              </p:nvSpPr>
              <p:spPr>
                <a:xfrm rot="16200000">
                  <a:off x="14392483" y="5477314"/>
                  <a:ext cx="513711" cy="557313"/>
                </a:xfrm>
                <a:prstGeom prst="rect">
                  <a:avLst/>
                </a:prstGeom>
                <a:noFill/>
              </p:spPr>
              <p:txBody>
                <a:bodyPr vert="horz"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Very 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good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sp>
            <p:nvSpPr>
              <p:cNvPr id="515" name="Isosceles Triangle 514">
                <a:extLst>
                  <a:ext uri="{FF2B5EF4-FFF2-40B4-BE49-F238E27FC236}">
                    <a16:creationId xmlns:a16="http://schemas.microsoft.com/office/drawing/2014/main" id="{61F4265C-FB33-4785-B5A9-D0EBD35ECEB3}"/>
                  </a:ext>
                </a:extLst>
              </p:cNvPr>
              <p:cNvSpPr/>
              <p:nvPr/>
            </p:nvSpPr>
            <p:spPr>
              <a:xfrm>
                <a:off x="9609386" y="5503226"/>
                <a:ext cx="80342" cy="158257"/>
              </a:xfrm>
              <a:prstGeom prst="triangl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TextBox 515">
                <a:extLst>
                  <a:ext uri="{FF2B5EF4-FFF2-40B4-BE49-F238E27FC236}">
                    <a16:creationId xmlns:a16="http://schemas.microsoft.com/office/drawing/2014/main" id="{C8EA4219-B0D4-4850-AA79-B812102590A5}"/>
                  </a:ext>
                </a:extLst>
              </p:cNvPr>
              <p:cNvSpPr txBox="1"/>
              <p:nvPr/>
            </p:nvSpPr>
            <p:spPr>
              <a:xfrm>
                <a:off x="8229600" y="5169918"/>
                <a:ext cx="275899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-1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17" name="TextBox 516">
                <a:extLst>
                  <a:ext uri="{FF2B5EF4-FFF2-40B4-BE49-F238E27FC236}">
                    <a16:creationId xmlns:a16="http://schemas.microsoft.com/office/drawing/2014/main" id="{06147108-27A8-46D9-9180-C0BB42738289}"/>
                  </a:ext>
                </a:extLst>
              </p:cNvPr>
              <p:cNvSpPr txBox="1"/>
              <p:nvPr/>
            </p:nvSpPr>
            <p:spPr>
              <a:xfrm>
                <a:off x="9187713" y="5176939"/>
                <a:ext cx="275899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1" kern="0" dirty="0">
                    <a:solidFill>
                      <a:prstClr val="black"/>
                    </a:solidFill>
                    <a:latin typeface="Calibri" panose="020F0502020204030204"/>
                  </a:rPr>
                  <a:t>0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18" name="TextBox 517">
                <a:extLst>
                  <a:ext uri="{FF2B5EF4-FFF2-40B4-BE49-F238E27FC236}">
                    <a16:creationId xmlns:a16="http://schemas.microsoft.com/office/drawing/2014/main" id="{F83E607F-99AB-4058-AB98-F5F32FB41FCB}"/>
                  </a:ext>
                </a:extLst>
              </p:cNvPr>
              <p:cNvSpPr txBox="1"/>
              <p:nvPr/>
            </p:nvSpPr>
            <p:spPr>
              <a:xfrm>
                <a:off x="10116060" y="5164474"/>
                <a:ext cx="301277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1" kern="0" dirty="0">
                    <a:solidFill>
                      <a:prstClr val="black"/>
                    </a:solidFill>
                    <a:latin typeface="Calibri" panose="020F0502020204030204"/>
                  </a:rPr>
                  <a:t>+1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19" name="Right Brace 518">
                <a:extLst>
                  <a:ext uri="{FF2B5EF4-FFF2-40B4-BE49-F238E27FC236}">
                    <a16:creationId xmlns:a16="http://schemas.microsoft.com/office/drawing/2014/main" id="{B7C2054E-93EF-40B0-AF96-0AB4728E0007}"/>
                  </a:ext>
                </a:extLst>
              </p:cNvPr>
              <p:cNvSpPr/>
              <p:nvPr/>
            </p:nvSpPr>
            <p:spPr>
              <a:xfrm rot="5400000">
                <a:off x="9957363" y="5591616"/>
                <a:ext cx="158350" cy="49171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ight Brace 519">
                <a:extLst>
                  <a:ext uri="{FF2B5EF4-FFF2-40B4-BE49-F238E27FC236}">
                    <a16:creationId xmlns:a16="http://schemas.microsoft.com/office/drawing/2014/main" id="{73FC718D-2D23-4D69-916F-CF8DB551B3F5}"/>
                  </a:ext>
                </a:extLst>
              </p:cNvPr>
              <p:cNvSpPr/>
              <p:nvPr/>
            </p:nvSpPr>
            <p:spPr>
              <a:xfrm rot="5400000">
                <a:off x="9533258" y="5658856"/>
                <a:ext cx="158350" cy="343617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ight Brace 520">
                <a:extLst>
                  <a:ext uri="{FF2B5EF4-FFF2-40B4-BE49-F238E27FC236}">
                    <a16:creationId xmlns:a16="http://schemas.microsoft.com/office/drawing/2014/main" id="{54E4C69A-91A9-4AD4-A4B1-A616A96B401C}"/>
                  </a:ext>
                </a:extLst>
              </p:cNvPr>
              <p:cNvSpPr/>
              <p:nvPr/>
            </p:nvSpPr>
            <p:spPr>
              <a:xfrm rot="5400000">
                <a:off x="9251986" y="5733884"/>
                <a:ext cx="158350" cy="193564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ight Brace 521">
                <a:extLst>
                  <a:ext uri="{FF2B5EF4-FFF2-40B4-BE49-F238E27FC236}">
                    <a16:creationId xmlns:a16="http://schemas.microsoft.com/office/drawing/2014/main" id="{11D0C27E-7864-444A-A054-339E6F5757EA}"/>
                  </a:ext>
                </a:extLst>
              </p:cNvPr>
              <p:cNvSpPr/>
              <p:nvPr/>
            </p:nvSpPr>
            <p:spPr>
              <a:xfrm rot="5400000">
                <a:off x="8961585" y="5658857"/>
                <a:ext cx="158350" cy="343617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ight Brace 522">
                <a:extLst>
                  <a:ext uri="{FF2B5EF4-FFF2-40B4-BE49-F238E27FC236}">
                    <a16:creationId xmlns:a16="http://schemas.microsoft.com/office/drawing/2014/main" id="{D053AAB0-C5D5-47F3-8A32-DF61979CC69D}"/>
                  </a:ext>
                </a:extLst>
              </p:cNvPr>
              <p:cNvSpPr/>
              <p:nvPr/>
            </p:nvSpPr>
            <p:spPr>
              <a:xfrm rot="5400000">
                <a:off x="8537581" y="5591616"/>
                <a:ext cx="158350" cy="491710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0CCC52E2-8EBF-483D-AF24-02F5B3544D3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259885" y="5536370"/>
                <a:ext cx="345494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F97EDA47-FFE7-4154-827D-388A66FBB7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047817" y="5539012"/>
                <a:ext cx="345494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526" name="TextBox 525">
                <a:extLst>
                  <a:ext uri="{FF2B5EF4-FFF2-40B4-BE49-F238E27FC236}">
                    <a16:creationId xmlns:a16="http://schemas.microsoft.com/office/drawing/2014/main" id="{D2352691-EA95-4335-8E26-D46B0ED0D9C3}"/>
                  </a:ext>
                </a:extLst>
              </p:cNvPr>
              <p:cNvSpPr txBox="1"/>
              <p:nvPr/>
            </p:nvSpPr>
            <p:spPr>
              <a:xfrm>
                <a:off x="9687171" y="5167712"/>
                <a:ext cx="365221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1" kern="0" dirty="0">
                    <a:solidFill>
                      <a:prstClr val="black"/>
                    </a:solidFill>
                    <a:latin typeface="Calibri" panose="020F0502020204030204"/>
                  </a:rPr>
                  <a:t>+0.5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8B749178-5A56-4EC8-A871-8D5E297EE38D}"/>
                  </a:ext>
                </a:extLst>
              </p:cNvPr>
              <p:cNvSpPr txBox="1"/>
              <p:nvPr/>
            </p:nvSpPr>
            <p:spPr>
              <a:xfrm>
                <a:off x="9329766" y="5175012"/>
                <a:ext cx="374015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1" kern="0" dirty="0">
                    <a:solidFill>
                      <a:prstClr val="black"/>
                    </a:solidFill>
                    <a:latin typeface="Calibri" panose="020F0502020204030204"/>
                  </a:rPr>
                  <a:t>+0.1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11C275FA-211D-4611-BF3E-355BC5DA9306}"/>
                  </a:ext>
                </a:extLst>
              </p:cNvPr>
              <p:cNvSpPr txBox="1"/>
              <p:nvPr/>
            </p:nvSpPr>
            <p:spPr>
              <a:xfrm>
                <a:off x="8961862" y="5175446"/>
                <a:ext cx="365221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1" kern="0" dirty="0">
                    <a:solidFill>
                      <a:prstClr val="black"/>
                    </a:solidFill>
                    <a:latin typeface="Calibri" panose="020F0502020204030204"/>
                  </a:rPr>
                  <a:t>-0.1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644AF1CF-05F1-4F9C-B503-763D84CA6107}"/>
                  </a:ext>
                </a:extLst>
              </p:cNvPr>
              <p:cNvSpPr txBox="1"/>
              <p:nvPr/>
            </p:nvSpPr>
            <p:spPr>
              <a:xfrm>
                <a:off x="8654779" y="5173953"/>
                <a:ext cx="365221" cy="215444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b="1" kern="0" dirty="0">
                    <a:solidFill>
                      <a:prstClr val="black"/>
                    </a:solidFill>
                    <a:latin typeface="Calibri" panose="020F0502020204030204"/>
                  </a:rPr>
                  <a:t>-0.5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531" name="Content Placeholder 1">
            <a:extLst>
              <a:ext uri="{FF2B5EF4-FFF2-40B4-BE49-F238E27FC236}">
                <a16:creationId xmlns:a16="http://schemas.microsoft.com/office/drawing/2014/main" id="{A4D7BD42-65B1-4844-B375-A37140D9E260}"/>
              </a:ext>
            </a:extLst>
          </p:cNvPr>
          <p:cNvSpPr txBox="1">
            <a:spLocks/>
          </p:cNvSpPr>
          <p:nvPr/>
        </p:nvSpPr>
        <p:spPr>
          <a:xfrm>
            <a:off x="-22014" y="1043474"/>
            <a:ext cx="10392465" cy="20350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Gill Sans MT" panose="020B0502020104020203" pitchFamily="34" charset="0"/>
              </a:rPr>
              <a:t>Simulate closed-loop actions to get </a:t>
            </a:r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“statistical success margin” (upper/lower partial moment)</a:t>
            </a:r>
            <a:r>
              <a:rPr lang="en-US" sz="2000" dirty="0">
                <a:latin typeface="Gill Sans MT" panose="020B0502020104020203" pitchFamily="34" charset="0"/>
              </a:rPr>
              <a:t> on arbitrary task outcomes X (converted to rank ordered outcomes Z with user standard z*)</a:t>
            </a:r>
          </a:p>
          <a:p>
            <a:pPr lvl="1"/>
            <a:r>
              <a:rPr lang="en-US" sz="1800" dirty="0">
                <a:latin typeface="Gill Sans MT" panose="020B0502020104020203" pitchFamily="34" charset="0"/>
              </a:rPr>
              <a:t>Offline / a priori: lots of simulations</a:t>
            </a:r>
          </a:p>
          <a:p>
            <a:pPr lvl="1"/>
            <a:r>
              <a:rPr lang="en-US" sz="1800" dirty="0">
                <a:latin typeface="Gill Sans MT" panose="020B0502020104020203" pitchFamily="34" charset="0"/>
              </a:rPr>
              <a:t>Online / in situ:  </a:t>
            </a:r>
            <a:r>
              <a:rPr lang="en-US" sz="1800" dirty="0">
                <a:solidFill>
                  <a:srgbClr val="FF0000"/>
                </a:solidFill>
                <a:latin typeface="Gill Sans MT" panose="020B0502020104020203" pitchFamily="34" charset="0"/>
              </a:rPr>
              <a:t>Event-triggered computation based on probabilistic surprise index (~p-value)</a:t>
            </a:r>
          </a:p>
          <a:p>
            <a:r>
              <a:rPr lang="en-US" sz="2000" dirty="0">
                <a:latin typeface="Gill Sans MT" panose="020B0502020104020203" pitchFamily="34" charset="0"/>
              </a:rPr>
              <a:t>Translate upper/lower partial moment into understandable semantics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51A69F1E-0D50-4067-9B8D-329A98428AA7}"/>
              </a:ext>
            </a:extLst>
          </p:cNvPr>
          <p:cNvGrpSpPr/>
          <p:nvPr/>
        </p:nvGrpSpPr>
        <p:grpSpPr>
          <a:xfrm>
            <a:off x="6138464" y="2487576"/>
            <a:ext cx="5782026" cy="1896474"/>
            <a:chOff x="6138464" y="2487576"/>
            <a:chExt cx="5782026" cy="1896474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79C0BD28-E3B2-4B16-8316-3E164557DFBB}"/>
                </a:ext>
              </a:extLst>
            </p:cNvPr>
            <p:cNvGrpSpPr/>
            <p:nvPr/>
          </p:nvGrpSpPr>
          <p:grpSpPr>
            <a:xfrm>
              <a:off x="6138464" y="2487576"/>
              <a:ext cx="5782026" cy="1896474"/>
              <a:chOff x="6138464" y="2487576"/>
              <a:chExt cx="5782026" cy="1896474"/>
            </a:xfrm>
          </p:grpSpPr>
          <p:sp>
            <p:nvSpPr>
              <p:cNvPr id="348" name="Arrow: Down 347">
                <a:extLst>
                  <a:ext uri="{FF2B5EF4-FFF2-40B4-BE49-F238E27FC236}">
                    <a16:creationId xmlns:a16="http://schemas.microsoft.com/office/drawing/2014/main" id="{4A8F5046-5980-4B9F-824B-C73C6CC5297E}"/>
                  </a:ext>
                </a:extLst>
              </p:cNvPr>
              <p:cNvSpPr/>
              <p:nvPr/>
            </p:nvSpPr>
            <p:spPr>
              <a:xfrm rot="16200000">
                <a:off x="6547468" y="3405947"/>
                <a:ext cx="448570" cy="309191"/>
              </a:xfrm>
              <a:prstGeom prst="downArrow">
                <a:avLst/>
              </a:prstGeom>
              <a:solidFill>
                <a:srgbClr val="FF4612">
                  <a:tint val="100000"/>
                  <a:shade val="100000"/>
                  <a:satMod val="130000"/>
                </a:srgbClr>
              </a:solidFill>
              <a:ln w="9525" cap="flat" cmpd="sng" algn="ctr">
                <a:solidFill>
                  <a:srgbClr val="FF4612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DF6E7A47-B8D7-4142-9748-6E48F4C892A0}"/>
                  </a:ext>
                </a:extLst>
              </p:cNvPr>
              <p:cNvSpPr txBox="1"/>
              <p:nvPr/>
            </p:nvSpPr>
            <p:spPr>
              <a:xfrm>
                <a:off x="6875170" y="2854801"/>
                <a:ext cx="805598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Outcome statistics (unranked equiv. classes) </a:t>
                </a:r>
              </a:p>
            </p:txBody>
          </p: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ED791A4B-071A-45A2-851E-8D6819803375}"/>
                  </a:ext>
                </a:extLst>
              </p:cNvPr>
              <p:cNvCxnSpPr/>
              <p:nvPr/>
            </p:nvCxnSpPr>
            <p:spPr>
              <a:xfrm flipV="1">
                <a:off x="7628860" y="2899770"/>
                <a:ext cx="0" cy="99448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0A9DD401-27B7-4ACA-83FE-0359387665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8860" y="3903081"/>
                <a:ext cx="1349632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5D27C47C-5333-4E24-BC46-83E6CAAB6F08}"/>
                  </a:ext>
                </a:extLst>
              </p:cNvPr>
              <p:cNvSpPr/>
              <p:nvPr/>
            </p:nvSpPr>
            <p:spPr>
              <a:xfrm>
                <a:off x="7764328" y="3531516"/>
                <a:ext cx="115455" cy="356861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C1C8E4D6-CF07-419A-980B-6F26B4960BC1}"/>
                  </a:ext>
                </a:extLst>
              </p:cNvPr>
              <p:cNvSpPr/>
              <p:nvPr/>
            </p:nvSpPr>
            <p:spPr>
              <a:xfrm>
                <a:off x="8013988" y="3168454"/>
                <a:ext cx="117309" cy="721811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B76C82B2-C5A8-4E83-AACC-ABA7148D0099}"/>
                  </a:ext>
                </a:extLst>
              </p:cNvPr>
              <p:cNvSpPr/>
              <p:nvPr/>
            </p:nvSpPr>
            <p:spPr>
              <a:xfrm>
                <a:off x="8382218" y="3389574"/>
                <a:ext cx="117309" cy="507567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C0B0F8D-3B58-4986-A9B0-8A4698C6FCFE}"/>
                  </a:ext>
                </a:extLst>
              </p:cNvPr>
              <p:cNvSpPr/>
              <p:nvPr/>
            </p:nvSpPr>
            <p:spPr>
              <a:xfrm>
                <a:off x="8674763" y="3682106"/>
                <a:ext cx="117304" cy="220989"/>
              </a:xfrm>
              <a:prstGeom prst="rect">
                <a:avLst/>
              </a:prstGeom>
              <a:solidFill>
                <a:srgbClr val="7030A0"/>
              </a:solidFill>
              <a:ln w="9525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BCA09FD0-0088-4F43-B349-8DBEBEC518BB}"/>
                  </a:ext>
                </a:extLst>
              </p:cNvPr>
              <p:cNvSpPr txBox="1"/>
              <p:nvPr/>
            </p:nvSpPr>
            <p:spPr>
              <a:xfrm>
                <a:off x="7643431" y="3878246"/>
                <a:ext cx="349066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x</a:t>
                </a:r>
                <a:r>
                  <a:rPr kumimoji="0" lang="en-US" sz="1050" b="1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8F02F253-FAC7-4C89-8F86-2E879E89A17C}"/>
                  </a:ext>
                </a:extLst>
              </p:cNvPr>
              <p:cNvSpPr txBox="1"/>
              <p:nvPr/>
            </p:nvSpPr>
            <p:spPr>
              <a:xfrm>
                <a:off x="7894353" y="3871362"/>
                <a:ext cx="349066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x</a:t>
                </a:r>
                <a:r>
                  <a:rPr kumimoji="0" lang="en-US" sz="1050" b="1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8F732544-2906-41F0-86CB-7537AA296944}"/>
                  </a:ext>
                </a:extLst>
              </p:cNvPr>
              <p:cNvSpPr txBox="1"/>
              <p:nvPr/>
            </p:nvSpPr>
            <p:spPr>
              <a:xfrm>
                <a:off x="8104746" y="3450600"/>
                <a:ext cx="349066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65" name="TextBox 364">
                <a:extLst>
                  <a:ext uri="{FF2B5EF4-FFF2-40B4-BE49-F238E27FC236}">
                    <a16:creationId xmlns:a16="http://schemas.microsoft.com/office/drawing/2014/main" id="{7BC2FDB6-72CF-4374-A605-DC03F19A1EC5}"/>
                  </a:ext>
                </a:extLst>
              </p:cNvPr>
              <p:cNvSpPr txBox="1"/>
              <p:nvPr/>
            </p:nvSpPr>
            <p:spPr>
              <a:xfrm>
                <a:off x="8107469" y="3827312"/>
                <a:ext cx="349066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82E9A804-5E5B-4D41-967D-EE2E19252EDB}"/>
                  </a:ext>
                </a:extLst>
              </p:cNvPr>
              <p:cNvSpPr txBox="1"/>
              <p:nvPr/>
            </p:nvSpPr>
            <p:spPr>
              <a:xfrm>
                <a:off x="8264652" y="3871362"/>
                <a:ext cx="426618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x</a:t>
                </a:r>
                <a:r>
                  <a:rPr kumimoji="0" lang="en-US" sz="1050" b="1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N-1</a:t>
                </a: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F5020166-D244-496E-B2E6-C781376E9BD8}"/>
                  </a:ext>
                </a:extLst>
              </p:cNvPr>
              <p:cNvSpPr txBox="1"/>
              <p:nvPr/>
            </p:nvSpPr>
            <p:spPr>
              <a:xfrm>
                <a:off x="8528759" y="3876320"/>
                <a:ext cx="426618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x</a:t>
                </a:r>
                <a:r>
                  <a:rPr kumimoji="0" lang="en-US" sz="1050" b="1" i="0" u="none" strike="noStrike" kern="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</a:t>
                </a:r>
                <a:endParaRPr kumimoji="0" lang="en-US" sz="105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804B938A-3AAE-4253-8678-000B2F95A8FF}"/>
                  </a:ext>
                </a:extLst>
              </p:cNvPr>
              <p:cNvSpPr txBox="1"/>
              <p:nvPr/>
            </p:nvSpPr>
            <p:spPr>
              <a:xfrm>
                <a:off x="9412196" y="2845984"/>
                <a:ext cx="887630" cy="577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Ranked outcome stats </a:t>
                </a:r>
              </a:p>
            </p:txBody>
          </p:sp>
          <p:cxnSp>
            <p:nvCxnSpPr>
              <p:cNvPr id="369" name="Straight Arrow Connector 368">
                <a:extLst>
                  <a:ext uri="{FF2B5EF4-FFF2-40B4-BE49-F238E27FC236}">
                    <a16:creationId xmlns:a16="http://schemas.microsoft.com/office/drawing/2014/main" id="{A19859D3-C77E-454C-B9AC-06BBADB87FA3}"/>
                  </a:ext>
                </a:extLst>
              </p:cNvPr>
              <p:cNvCxnSpPr/>
              <p:nvPr/>
            </p:nvCxnSpPr>
            <p:spPr>
              <a:xfrm flipV="1">
                <a:off x="9516719" y="2925177"/>
                <a:ext cx="0" cy="99448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D4657458-213F-407C-8723-13C35F066B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6719" y="3928488"/>
                <a:ext cx="1964453" cy="578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460C3AE3-D583-49C0-BB3D-47DE8AE1597C}"/>
                  </a:ext>
                </a:extLst>
              </p:cNvPr>
              <p:cNvSpPr txBox="1"/>
              <p:nvPr/>
            </p:nvSpPr>
            <p:spPr>
              <a:xfrm>
                <a:off x="9337287" y="3891368"/>
                <a:ext cx="644913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z</a:t>
                </a:r>
                <a:r>
                  <a:rPr kumimoji="0" lang="en-US" sz="1050" b="1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</a:t>
                </a: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=1</a:t>
                </a:r>
                <a:endParaRPr kumimoji="0" lang="en-US" sz="105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481D9338-11D9-42B5-A973-080E939DF31F}"/>
                  </a:ext>
                </a:extLst>
              </p:cNvPr>
              <p:cNvSpPr txBox="1"/>
              <p:nvPr/>
            </p:nvSpPr>
            <p:spPr>
              <a:xfrm>
                <a:off x="10244151" y="3549049"/>
                <a:ext cx="3490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74" name="Arrow: Down 373">
                <a:extLst>
                  <a:ext uri="{FF2B5EF4-FFF2-40B4-BE49-F238E27FC236}">
                    <a16:creationId xmlns:a16="http://schemas.microsoft.com/office/drawing/2014/main" id="{9239700F-AB86-49C3-9136-7317917D12CF}"/>
                  </a:ext>
                </a:extLst>
              </p:cNvPr>
              <p:cNvSpPr/>
              <p:nvPr/>
            </p:nvSpPr>
            <p:spPr>
              <a:xfrm rot="16200000">
                <a:off x="8970171" y="3173494"/>
                <a:ext cx="448570" cy="309191"/>
              </a:xfrm>
              <a:prstGeom prst="downArrow">
                <a:avLst/>
              </a:prstGeom>
              <a:solidFill>
                <a:srgbClr val="FF4612">
                  <a:tint val="100000"/>
                  <a:shade val="100000"/>
                  <a:satMod val="130000"/>
                </a:srgbClr>
              </a:solidFill>
              <a:ln w="9525" cap="flat" cmpd="sng" algn="ctr">
                <a:solidFill>
                  <a:srgbClr val="FF4612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5E98517B-2CD2-47EC-B997-49B15143E1CE}"/>
                  </a:ext>
                </a:extLst>
              </p:cNvPr>
              <p:cNvSpPr txBox="1"/>
              <p:nvPr/>
            </p:nvSpPr>
            <p:spPr>
              <a:xfrm>
                <a:off x="9819369" y="3899519"/>
                <a:ext cx="743353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z</a:t>
                </a:r>
                <a:r>
                  <a:rPr kumimoji="0" lang="en-US" sz="1050" b="1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2</a:t>
                </a: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=2</a:t>
                </a:r>
                <a:endParaRPr kumimoji="0" lang="en-US" sz="105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83130527-1918-4258-A848-13DE25B44B7D}"/>
                  </a:ext>
                </a:extLst>
              </p:cNvPr>
              <p:cNvSpPr txBox="1"/>
              <p:nvPr/>
            </p:nvSpPr>
            <p:spPr>
              <a:xfrm>
                <a:off x="10836719" y="3919663"/>
                <a:ext cx="743353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z</a:t>
                </a:r>
                <a:r>
                  <a:rPr kumimoji="0" lang="en-US" sz="1050" b="1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N</a:t>
                </a: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=N</a:t>
                </a:r>
                <a:endParaRPr kumimoji="0" lang="en-US" sz="105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80B79782-25FB-4C3E-96C6-EAC81F8F7A02}"/>
                  </a:ext>
                </a:extLst>
              </p:cNvPr>
              <p:cNvSpPr/>
              <p:nvPr/>
            </p:nvSpPr>
            <p:spPr>
              <a:xfrm>
                <a:off x="9617335" y="3551730"/>
                <a:ext cx="115455" cy="356861"/>
              </a:xfrm>
              <a:prstGeom prst="rect">
                <a:avLst/>
              </a:prstGeom>
              <a:solidFill>
                <a:srgbClr val="FF4612"/>
              </a:solidFill>
              <a:ln w="9525" cap="flat" cmpd="sng" algn="ctr">
                <a:solidFill>
                  <a:srgbClr val="FF461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B5166FA7-4249-48B4-9C67-9FD7B9DADE38}"/>
                  </a:ext>
                </a:extLst>
              </p:cNvPr>
              <p:cNvSpPr/>
              <p:nvPr/>
            </p:nvSpPr>
            <p:spPr>
              <a:xfrm>
                <a:off x="10607969" y="3187124"/>
                <a:ext cx="117309" cy="721811"/>
              </a:xfrm>
              <a:prstGeom prst="rect">
                <a:avLst/>
              </a:prstGeom>
              <a:solidFill>
                <a:srgbClr val="FF4612"/>
              </a:solidFill>
              <a:ln w="9525" cap="flat" cmpd="sng" algn="ctr">
                <a:solidFill>
                  <a:srgbClr val="FF461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60BE197A-DD65-45EE-91FA-EA6AAA409295}"/>
                  </a:ext>
                </a:extLst>
              </p:cNvPr>
              <p:cNvSpPr/>
              <p:nvPr/>
            </p:nvSpPr>
            <p:spPr>
              <a:xfrm>
                <a:off x="11089708" y="3425860"/>
                <a:ext cx="117309" cy="507567"/>
              </a:xfrm>
              <a:prstGeom prst="rect">
                <a:avLst/>
              </a:prstGeom>
              <a:solidFill>
                <a:srgbClr val="FF4612"/>
              </a:solidFill>
              <a:ln w="9525" cap="flat" cmpd="sng" algn="ctr">
                <a:solidFill>
                  <a:srgbClr val="FF461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B80FE952-9413-41FA-B92D-E838A9D5149D}"/>
                  </a:ext>
                </a:extLst>
              </p:cNvPr>
              <p:cNvSpPr/>
              <p:nvPr/>
            </p:nvSpPr>
            <p:spPr>
              <a:xfrm>
                <a:off x="10049210" y="3702096"/>
                <a:ext cx="117304" cy="220989"/>
              </a:xfrm>
              <a:prstGeom prst="rect">
                <a:avLst/>
              </a:prstGeom>
              <a:solidFill>
                <a:srgbClr val="FF4612"/>
              </a:solidFill>
              <a:ln w="9525" cap="flat" cmpd="sng" algn="ctr">
                <a:solidFill>
                  <a:srgbClr val="FF461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2BE18799-73F3-4B7A-BB50-454AA74263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66388" y="2894838"/>
                <a:ext cx="4465" cy="1038032"/>
              </a:xfrm>
              <a:prstGeom prst="line">
                <a:avLst/>
              </a:prstGeom>
              <a:noFill/>
              <a:ln w="25400" cap="flat" cmpd="sng" algn="ctr">
                <a:solidFill>
                  <a:srgbClr val="FF4612"/>
                </a:solidFill>
                <a:prstDash val="sysDash"/>
              </a:ln>
              <a:effectLst/>
            </p:spPr>
          </p:cxnSp>
          <p:pic>
            <p:nvPicPr>
              <p:cNvPr id="383" name="Picture 382">
                <a:extLst>
                  <a:ext uri="{FF2B5EF4-FFF2-40B4-BE49-F238E27FC236}">
                    <a16:creationId xmlns:a16="http://schemas.microsoft.com/office/drawing/2014/main" id="{93FC8FCD-7248-4279-BDB8-FA856E2D5B8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10516643" y="2636720"/>
                <a:ext cx="174465" cy="149449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B308EA7F-3645-4E8B-AE76-7D432F59A46D}"/>
                  </a:ext>
                </a:extLst>
              </p:cNvPr>
              <p:cNvSpPr txBox="1"/>
              <p:nvPr/>
            </p:nvSpPr>
            <p:spPr>
              <a:xfrm>
                <a:off x="10904986" y="2487576"/>
                <a:ext cx="1015504" cy="577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sng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Desired rank</a:t>
                </a: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: user wants X at/above this</a:t>
                </a:r>
              </a:p>
            </p:txBody>
          </p:sp>
          <p:cxnSp>
            <p:nvCxnSpPr>
              <p:cNvPr id="386" name="Straight Arrow Connector 385">
                <a:extLst>
                  <a:ext uri="{FF2B5EF4-FFF2-40B4-BE49-F238E27FC236}">
                    <a16:creationId xmlns:a16="http://schemas.microsoft.com/office/drawing/2014/main" id="{AC1CBCA0-B548-4C18-AD6A-E3979ACCA6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66388" y="3066542"/>
                <a:ext cx="512295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4612"/>
                </a:solidFill>
                <a:prstDash val="sysDash"/>
                <a:tailEnd type="triangle"/>
              </a:ln>
              <a:effectLst/>
            </p:spPr>
          </p:cxn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7AC3F831-23DA-400D-AF35-BF2E53578C4D}"/>
                  </a:ext>
                </a:extLst>
              </p:cNvPr>
              <p:cNvSpPr txBox="1"/>
              <p:nvPr/>
            </p:nvSpPr>
            <p:spPr>
              <a:xfrm>
                <a:off x="6138464" y="4122439"/>
                <a:ext cx="1642188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sng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Example</a:t>
                </a:r>
                <a:r>
                  <a:rPr kumimoji="0" lang="en-US" sz="105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: # </a:t>
                </a:r>
                <a:r>
                  <a:rPr lang="en-US" sz="1050" b="1" i="1" kern="0" dirty="0" err="1">
                    <a:solidFill>
                      <a:prstClr val="black"/>
                    </a:solidFill>
                  </a:rPr>
                  <a:t>obstacl</a:t>
                </a:r>
                <a:r>
                  <a:rPr kumimoji="0" lang="en-US" sz="105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es hit:</a:t>
                </a: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9922DA81-65EE-427B-A4BC-7D3265B85AF3}"/>
                  </a:ext>
                </a:extLst>
              </p:cNvPr>
              <p:cNvSpPr txBox="1"/>
              <p:nvPr/>
            </p:nvSpPr>
            <p:spPr>
              <a:xfrm>
                <a:off x="7531372" y="4104759"/>
                <a:ext cx="562189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(0)</a:t>
                </a: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A8EAD404-C5ED-4615-92FB-F736165953F3}"/>
                  </a:ext>
                </a:extLst>
              </p:cNvPr>
              <p:cNvSpPr txBox="1"/>
              <p:nvPr/>
            </p:nvSpPr>
            <p:spPr>
              <a:xfrm>
                <a:off x="7787074" y="4106713"/>
                <a:ext cx="562189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(1-2)</a:t>
                </a:r>
              </a:p>
            </p:txBody>
          </p: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A3F29708-69F4-4042-AFBC-12DE485C51E0}"/>
                  </a:ext>
                </a:extLst>
              </p:cNvPr>
              <p:cNvSpPr txBox="1"/>
              <p:nvPr/>
            </p:nvSpPr>
            <p:spPr>
              <a:xfrm>
                <a:off x="8268278" y="4106702"/>
                <a:ext cx="562189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(8-10)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A909FFEE-F7FB-4C34-B545-B9C3AA3BD785}"/>
                  </a:ext>
                </a:extLst>
              </p:cNvPr>
              <p:cNvSpPr txBox="1"/>
              <p:nvPr/>
            </p:nvSpPr>
            <p:spPr>
              <a:xfrm>
                <a:off x="8636330" y="4098926"/>
                <a:ext cx="562189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(&gt;10)</a:t>
                </a: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4909617D-7DD3-4350-8F46-74581FB78C90}"/>
                  </a:ext>
                </a:extLst>
              </p:cNvPr>
              <p:cNvSpPr txBox="1"/>
              <p:nvPr/>
            </p:nvSpPr>
            <p:spPr>
              <a:xfrm>
                <a:off x="9867008" y="4109340"/>
                <a:ext cx="562189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(8-10)</a:t>
                </a:r>
              </a:p>
            </p:txBody>
          </p:sp>
          <p:sp>
            <p:nvSpPr>
              <p:cNvPr id="393" name="TextBox 392">
                <a:extLst>
                  <a:ext uri="{FF2B5EF4-FFF2-40B4-BE49-F238E27FC236}">
                    <a16:creationId xmlns:a16="http://schemas.microsoft.com/office/drawing/2014/main" id="{0F148125-05E8-4ECF-9FE4-7BFE09AA73FC}"/>
                  </a:ext>
                </a:extLst>
              </p:cNvPr>
              <p:cNvSpPr txBox="1"/>
              <p:nvPr/>
            </p:nvSpPr>
            <p:spPr>
              <a:xfrm>
                <a:off x="9332315" y="4110738"/>
                <a:ext cx="562189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(&gt;10)</a:t>
                </a:r>
              </a:p>
            </p:txBody>
          </p:sp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34BC9358-3CD7-40F1-8673-05997C046725}"/>
                  </a:ext>
                </a:extLst>
              </p:cNvPr>
              <p:cNvSpPr txBox="1"/>
              <p:nvPr/>
            </p:nvSpPr>
            <p:spPr>
              <a:xfrm>
                <a:off x="10894221" y="4095904"/>
                <a:ext cx="562189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(0)</a:t>
                </a:r>
              </a:p>
            </p:txBody>
          </p:sp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C2FE6B43-92F2-4DD1-A79C-5AE7670D4BEA}"/>
                  </a:ext>
                </a:extLst>
              </p:cNvPr>
              <p:cNvSpPr txBox="1"/>
              <p:nvPr/>
            </p:nvSpPr>
            <p:spPr>
              <a:xfrm>
                <a:off x="8126759" y="4062346"/>
                <a:ext cx="349066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…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54059642-B8A8-4CF7-A14A-AE5D986E984D}"/>
                  </a:ext>
                </a:extLst>
              </p:cNvPr>
              <p:cNvSpPr txBox="1"/>
              <p:nvPr/>
            </p:nvSpPr>
            <p:spPr>
              <a:xfrm>
                <a:off x="10439400" y="4126681"/>
                <a:ext cx="5090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(1-2)</a:t>
                </a:r>
              </a:p>
            </p:txBody>
          </p:sp>
        </p:grp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88BB09E9-A885-42BC-AA6E-1715BCFE2265}"/>
                </a:ext>
              </a:extLst>
            </p:cNvPr>
            <p:cNvSpPr txBox="1"/>
            <p:nvPr/>
          </p:nvSpPr>
          <p:spPr>
            <a:xfrm>
              <a:off x="10305647" y="3907670"/>
              <a:ext cx="743353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z</a:t>
              </a:r>
              <a:r>
                <a:rPr kumimoji="0" lang="en-US" sz="1050" b="1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=N-1</a:t>
              </a:r>
              <a:endParaRPr kumimoji="0" lang="en-US" sz="105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41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1856.018"/>
  <p:tag name="LATEXADDIN" val="\documentclass{article}&#10;\usepackage{amsmath}&#10;\usepackage{amsfonts}&#10;\usepackage{color}&#10;\pagestyle{empty}&#10;\newcommand{\sg}[1]{\theta{#1}}&#10;\newcommand{\hlr}[1]{{\color{red}{#1}}}&#10;\newcommand{\hlb}[1]{{\color{blue}{#1}}}&#10;\newcommand{\hlm}[1]{{\color{magenta}{#1}}}&#10;\begin{document}&#10;&#10;$X = f(\left\{s^i(t),a^i(t),r^i(t) \right\}_{i=1:N_{sim}})$&#10;\end{document}"/>
  <p:tag name="IGUANATEXSIZE" val="12"/>
  <p:tag name="IGUANATEXCURSOR" val="3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.2411"/>
  <p:tag name="ORIGINALWIDTH" val="95.98803"/>
  <p:tag name="LATEXADDIN" val="\documentclass{article}&#10;\usepackage{amsmath}&#10;\usepackage{amsfonts}&#10;\usepackage{color}&#10;\pagestyle{empty}&#10;\newcommand{\sg}[1]{\theta{#1}}&#10;\newcommand{\hlr}[1]{{\color{red}{#1}}}&#10;\newcommand{\hlb}[1]{{\color{blue}{#1}}}&#10;\newcommand{\hlm}[1]{{\color{magenta}{#1}}}&#10;\begin{document}&#10;&#10;$z_{*}$&#10;\end{document}"/>
  <p:tag name="IGUANATEXSIZE" val="14"/>
  <p:tag name="IGUANATEXCURSOR" val="2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9689"/>
  <p:tag name="ORIGINALWIDTH" val="1795.276"/>
  <p:tag name="LATEXADDIN" val="\documentclass{article}&#10;\usepackage{amsmath}&#10;\usepackage{amsfonts}&#10;\usepackage{color}&#10;\pagestyle{empty}&#10;\newcommand{\sg}[1]{\theta{#1}}&#10;\newcommand{\hlr}[1]{{\color{red}{#1}}}&#10;\newcommand{\hlb}[1]{{\color{blue}{#1}}}&#10;\newcommand{\hlm}[1]{{\color{magenta}{#1}}}&#10;\begin{document}&#10;&#10;$\frac{DUPM}{DLPM}|_{z_{*}} = \frac{ \sum_{z_j \geq z_{*}} (z_j - z_{*} + 1) \cdot P(z_j)  }{ \sum_{z_m &lt; z_{*}} (z_{*} - z_{m}) \cdot P(z_m)}$&#10;\end{document}"/>
  <p:tag name="IGUANATEXSIZE" val="14"/>
  <p:tag name="IGUANATEXCURSOR" val="2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12303</TotalTime>
  <Words>1431</Words>
  <Application>Microsoft Office PowerPoint</Application>
  <PresentationFormat>Widescreen</PresentationFormat>
  <Paragraphs>205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Gill Sans MT</vt:lpstr>
      <vt:lpstr>Roboto</vt:lpstr>
      <vt:lpstr>Wingdings</vt:lpstr>
      <vt:lpstr>Office Theme</vt:lpstr>
      <vt:lpstr>PowerPoint Presentation</vt:lpstr>
      <vt:lpstr>Competency-Aware Autonomous Systems</vt:lpstr>
      <vt:lpstr>Competency-Aware Autonomous Systems</vt:lpstr>
      <vt:lpstr>Machine Self-Confidence [Hutchins, Cummings, Hughs, HFES 2015]</vt:lpstr>
      <vt:lpstr>Factorized Machine Self-Confidence (FaMSeC) Framework</vt:lpstr>
      <vt:lpstr>DARPA Competency Aware Machine Learning (CAML)</vt:lpstr>
      <vt:lpstr>DARPA Competency Aware Machine Learning (CAML)</vt:lpstr>
      <vt:lpstr>DARPA Competency Aware Machine Learning (CAML)</vt:lpstr>
      <vt:lpstr>Generalized Statistical Task Outcome Assessments  [Conlon, et al SciTech 2022;  ACM Surveys 2023]</vt:lpstr>
      <vt:lpstr>Example Application: Simulated Small UAS Radio Surveillance [Conlon, et al SciTech 2022]</vt:lpstr>
      <vt:lpstr>Deep Probabilistic World Modeling for Competency Assessment [Acharya, Russell, Ahmed, IROS 2022]</vt:lpstr>
      <vt:lpstr>Deep Probabilistic World Modeling for Competency Assessment [Acharya, Russell, Ahmed, IROS 2022]</vt:lpstr>
      <vt:lpstr>Uncertainty Quantification [Acharya, Russell, Ahmed, ICRA 2023]</vt:lpstr>
      <vt:lpstr>Uncertainty Quantification [Acharya, Russell, Ahmed, ICRA 2023]</vt:lpstr>
      <vt:lpstr>Human Participant Studies (*Non-CAML funded, collab w/ Dan Szafir, UNC)  [Conlon, Ahmed, Szafir, IROS 2022]</vt:lpstr>
      <vt:lpstr>Wrap Up: How to Pass the “Turing Test for Aviation”?   (courtesy of Amy Pritchett, Penn State)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waldo</dc:creator>
  <cp:lastModifiedBy>Nisar Ahmed</cp:lastModifiedBy>
  <cp:revision>1438</cp:revision>
  <cp:lastPrinted>2014-12-14T11:53:12Z</cp:lastPrinted>
  <dcterms:created xsi:type="dcterms:W3CDTF">2010-10-12T21:13:14Z</dcterms:created>
  <dcterms:modified xsi:type="dcterms:W3CDTF">2023-08-08T21:02:23Z</dcterms:modified>
</cp:coreProperties>
</file>